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30"/>
  </p:notesMasterIdLst>
  <p:sldIdLst>
    <p:sldId id="266" r:id="rId2"/>
    <p:sldId id="265" r:id="rId3"/>
    <p:sldId id="267" r:id="rId4"/>
    <p:sldId id="326" r:id="rId5"/>
    <p:sldId id="327" r:id="rId6"/>
    <p:sldId id="268" r:id="rId7"/>
    <p:sldId id="256" r:id="rId8"/>
    <p:sldId id="258" r:id="rId9"/>
    <p:sldId id="262" r:id="rId10"/>
    <p:sldId id="263" r:id="rId11"/>
    <p:sldId id="260" r:id="rId12"/>
    <p:sldId id="325" r:id="rId13"/>
    <p:sldId id="324" r:id="rId14"/>
    <p:sldId id="323" r:id="rId15"/>
    <p:sldId id="316" r:id="rId16"/>
    <p:sldId id="319" r:id="rId17"/>
    <p:sldId id="320" r:id="rId18"/>
    <p:sldId id="317" r:id="rId19"/>
    <p:sldId id="273" r:id="rId20"/>
    <p:sldId id="318" r:id="rId21"/>
    <p:sldId id="283" r:id="rId22"/>
    <p:sldId id="276" r:id="rId23"/>
    <p:sldId id="284" r:id="rId24"/>
    <p:sldId id="259" r:id="rId25"/>
    <p:sldId id="261" r:id="rId26"/>
    <p:sldId id="269" r:id="rId27"/>
    <p:sldId id="270" r:id="rId28"/>
    <p:sldId id="271"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8C5CC775-224D-4437-BE4E-01EC6278D35C}">
          <p14:sldIdLst>
            <p14:sldId id="266"/>
            <p14:sldId id="265"/>
            <p14:sldId id="267"/>
            <p14:sldId id="326"/>
            <p14:sldId id="327"/>
            <p14:sldId id="268"/>
          </p14:sldIdLst>
        </p14:section>
        <p14:section name="Les 1: Ondernemersstijlen" id="{837F45E4-15BC-4D42-86EA-510417B09FBF}">
          <p14:sldIdLst>
            <p14:sldId id="256"/>
            <p14:sldId id="258"/>
            <p14:sldId id="262"/>
            <p14:sldId id="263"/>
            <p14:sldId id="260"/>
          </p14:sldIdLst>
        </p14:section>
        <p14:section name="''Aard van het beestje''" id="{CDFB3DB8-B6D2-40BF-AD86-25FB2430D858}">
          <p14:sldIdLst>
            <p14:sldId id="325"/>
            <p14:sldId id="324"/>
            <p14:sldId id="323"/>
            <p14:sldId id="316"/>
            <p14:sldId id="319"/>
            <p14:sldId id="320"/>
            <p14:sldId id="317"/>
            <p14:sldId id="273"/>
            <p14:sldId id="318"/>
            <p14:sldId id="283"/>
          </p14:sldIdLst>
        </p14:section>
        <p14:section name="Stijlen van leiding geven" id="{FF904941-545F-469B-89A9-C3F1D6505541}">
          <p14:sldIdLst>
            <p14:sldId id="276"/>
            <p14:sldId id="284"/>
          </p14:sldIdLst>
        </p14:section>
        <p14:section name="Het geven van Feedback" id="{F6469680-EDEC-486C-8D51-A19DAFFBC776}">
          <p14:sldIdLst/>
        </p14:section>
        <p14:section name="Voeren van gesprekken" id="{9EA05EED-0F3C-4F97-84DA-30CFECA836F4}">
          <p14:sldIdLst>
            <p14:sldId id="259"/>
            <p14:sldId id="261"/>
            <p14:sldId id="269"/>
            <p14:sldId id="270"/>
            <p14:sldId id="2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9543DB-F3CF-419A-BA8E-4560F865025B}" v="1" dt="2022-12-02T08:47:57.370"/>
    <p1510:client id="{C559F2FB-7D94-421F-BAE3-656D1C0D1CE4}" v="85" dt="2022-12-01T10:34:53.0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a Wolfs" userId="6c7e5ee3-3e91-46ae-bd42-18029ca04add" providerId="ADAL" clId="{559543DB-F3CF-419A-BA8E-4560F865025B}"/>
    <pc:docChg chg="modSld">
      <pc:chgData name="Nea Wolfs" userId="6c7e5ee3-3e91-46ae-bd42-18029ca04add" providerId="ADAL" clId="{559543DB-F3CF-419A-BA8E-4560F865025B}" dt="2022-12-02T08:47:57.370" v="0" actId="688"/>
      <pc:docMkLst>
        <pc:docMk/>
      </pc:docMkLst>
      <pc:sldChg chg="modSp">
        <pc:chgData name="Nea Wolfs" userId="6c7e5ee3-3e91-46ae-bd42-18029ca04add" providerId="ADAL" clId="{559543DB-F3CF-419A-BA8E-4560F865025B}" dt="2022-12-02T08:47:57.370" v="0" actId="688"/>
        <pc:sldMkLst>
          <pc:docMk/>
          <pc:sldMk cId="0" sldId="316"/>
        </pc:sldMkLst>
        <pc:picChg chg="mod">
          <ac:chgData name="Nea Wolfs" userId="6c7e5ee3-3e91-46ae-bd42-18029ca04add" providerId="ADAL" clId="{559543DB-F3CF-419A-BA8E-4560F865025B}" dt="2022-12-02T08:47:57.370" v="0" actId="688"/>
          <ac:picMkLst>
            <pc:docMk/>
            <pc:sldMk cId="0" sldId="316"/>
            <ac:picMk id="9" creationId="{EEF0F735-6BE4-4D07-A721-3A7038DFBD8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C1A78C-1BA8-45EA-A9B1-8ECBB76BC379}" type="datetimeFigureOut">
              <a:rPr lang="nl-NL" smtClean="0"/>
              <a:t>2-12-2022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8E667-EB4C-4D13-A337-4A66D496B6D1}" type="slidenum">
              <a:rPr lang="nl-NL" smtClean="0"/>
              <a:t>‹nr.›</a:t>
            </a:fld>
            <a:endParaRPr lang="nl-NL"/>
          </a:p>
        </p:txBody>
      </p:sp>
    </p:spTree>
    <p:extLst>
      <p:ext uri="{BB962C8B-B14F-4D97-AF65-F5344CB8AC3E}">
        <p14:creationId xmlns:p14="http://schemas.microsoft.com/office/powerpoint/2010/main" val="2950723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jdelijke aanduiding voor dia-afbeelding 1">
            <a:extLst>
              <a:ext uri="{FF2B5EF4-FFF2-40B4-BE49-F238E27FC236}">
                <a16:creationId xmlns:a16="http://schemas.microsoft.com/office/drawing/2014/main" id="{2EC66BC5-6DCF-4184-98E9-42BE78E0F9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Tijdelijke aanduiding voor notities 2">
            <a:extLst>
              <a:ext uri="{FF2B5EF4-FFF2-40B4-BE49-F238E27FC236}">
                <a16:creationId xmlns:a16="http://schemas.microsoft.com/office/drawing/2014/main" id="{8865A5E0-D7CD-405A-A0D4-B79EF3961E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nl-NL"/>
          </a:p>
        </p:txBody>
      </p:sp>
      <p:sp>
        <p:nvSpPr>
          <p:cNvPr id="32772" name="Tijdelijke aanduiding voor dianummer 3">
            <a:extLst>
              <a:ext uri="{FF2B5EF4-FFF2-40B4-BE49-F238E27FC236}">
                <a16:creationId xmlns:a16="http://schemas.microsoft.com/office/drawing/2014/main" id="{9AA68B63-D733-45CB-A102-25AFF41152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fld id="{8E34A21E-1C25-400B-ABC1-917A87C04DF6}" type="slidenum">
              <a:rPr lang="nl-NL" altLang="nl-NL">
                <a:latin typeface="Arial" panose="020B0604020202020204" pitchFamily="34" charset="0"/>
                <a:cs typeface="Arial" panose="020B0604020202020204" pitchFamily="34" charset="0"/>
              </a:rPr>
              <a:pPr/>
              <a:t>18</a:t>
            </a:fld>
            <a:endParaRPr lang="nl-NL" altLang="nl-NL">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2F27945-3DFB-4084-8689-124A98358FBC}"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DA62FE18-520B-458E-B2C6-B4EA61881D5B}" type="datetimeFigureOut">
              <a:rPr lang="nl-NL" smtClean="0"/>
              <a:t>2-12-2022</a:t>
            </a:fld>
            <a:endParaRPr lang="nl-NL"/>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2631674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DA62FE18-520B-458E-B2C6-B4EA61881D5B}"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42F27945-3DFB-4084-8689-124A98358FBC}"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288981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DA62FE18-520B-458E-B2C6-B4EA61881D5B}"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2F27945-3DFB-4084-8689-124A98358FBC}"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353561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DA62FE18-520B-458E-B2C6-B4EA61881D5B}"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2F27945-3DFB-4084-8689-124A98358FBC}"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60553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DA62FE18-520B-458E-B2C6-B4EA61881D5B}"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2F27945-3DFB-4084-8689-124A98358FBC}"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3626664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DA62FE18-520B-458E-B2C6-B4EA61881D5B}"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2F27945-3DFB-4084-8689-124A98358FBC}"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1645138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DA62FE18-520B-458E-B2C6-B4EA61881D5B}"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2F27945-3DFB-4084-8689-124A98358FBC}"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2449187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DA62FE18-520B-458E-B2C6-B4EA61881D5B}"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2F27945-3DFB-4084-8689-124A98358FBC}"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1537226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DA62FE18-520B-458E-B2C6-B4EA61881D5B}"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2F27945-3DFB-4084-8689-124A98358FBC}"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123714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DA62FE18-520B-458E-B2C6-B4EA61881D5B}"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2F27945-3DFB-4084-8689-124A98358FBC}"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351747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2F27945-3DFB-4084-8689-124A98358FBC}"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DA62FE18-520B-458E-B2C6-B4EA61881D5B}" type="datetimeFigureOut">
              <a:rPr lang="nl-NL" smtClean="0"/>
              <a:t>2-12-2022</a:t>
            </a:fld>
            <a:endParaRPr lang="nl-NL"/>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111495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DA62FE18-520B-458E-B2C6-B4EA61881D5B}"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2F27945-3DFB-4084-8689-124A98358FBC}" type="slidenum">
              <a:rPr lang="nl-NL" smtClean="0"/>
              <a:t>‹nr.›</a:t>
            </a:fld>
            <a:endParaRPr lang="nl-NL"/>
          </a:p>
        </p:txBody>
      </p:sp>
    </p:spTree>
    <p:extLst>
      <p:ext uri="{BB962C8B-B14F-4D97-AF65-F5344CB8AC3E}">
        <p14:creationId xmlns:p14="http://schemas.microsoft.com/office/powerpoint/2010/main" val="1782613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2F27945-3DFB-4084-8689-124A98358FBC}"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DA62FE18-520B-458E-B2C6-B4EA61881D5B}" type="datetimeFigureOut">
              <a:rPr lang="nl-NL" smtClean="0"/>
              <a:t>2-12-2022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29395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2F27945-3DFB-4084-8689-124A98358FBC}"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DA62FE18-520B-458E-B2C6-B4EA61881D5B}" type="datetimeFigureOut">
              <a:rPr lang="nl-NL" smtClean="0"/>
              <a:t>2-12-2022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140456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DA62FE18-520B-458E-B2C6-B4EA61881D5B}"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2F27945-3DFB-4084-8689-124A98358FBC}" type="slidenum">
              <a:rPr lang="nl-NL" smtClean="0"/>
              <a:t>‹nr.›</a:t>
            </a:fld>
            <a:endParaRPr lang="nl-NL"/>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4291512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DA62FE18-520B-458E-B2C6-B4EA61881D5B}" type="datetimeFigureOut">
              <a:rPr lang="nl-NL" smtClean="0"/>
              <a:t>2-12-2022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2F27945-3DFB-4084-8689-124A98358FBC}" type="slidenum">
              <a:rPr lang="nl-NL" smtClean="0"/>
              <a:t>‹nr.›</a:t>
            </a:fld>
            <a:endParaRPr lang="nl-NL"/>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482745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DA62FE18-520B-458E-B2C6-B4EA61881D5B}" type="datetimeFigureOut">
              <a:rPr lang="nl-NL" smtClean="0"/>
              <a:t>2-12-2022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2F27945-3DFB-4084-8689-124A98358FBC}" type="slidenum">
              <a:rPr lang="nl-NL" smtClean="0"/>
              <a:t>‹nr.›</a:t>
            </a:fld>
            <a:endParaRPr lang="nl-NL"/>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529842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DA62FE18-520B-458E-B2C6-B4EA61881D5B}" type="datetimeFigureOut">
              <a:rPr lang="nl-NL" smtClean="0"/>
              <a:t>2-12-2022</a:t>
            </a:fld>
            <a:endParaRPr lang="nl-NL"/>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42F27945-3DFB-4084-8689-124A98358FBC}" type="slidenum">
              <a:rPr lang="nl-NL" smtClean="0"/>
              <a:t>‹nr.›</a:t>
            </a:fld>
            <a:endParaRPr lang="nl-NL"/>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1970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DA62FE18-520B-458E-B2C6-B4EA61881D5B}" type="datetimeFigureOut">
              <a:rPr lang="nl-NL" smtClean="0"/>
              <a:t>2-12-2022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2F27945-3DFB-4084-8689-124A98358FBC}" type="slidenum">
              <a:rPr lang="nl-NL" smtClean="0"/>
              <a:t>‹nr.›</a:t>
            </a:fld>
            <a:endParaRPr lang="nl-NL"/>
          </a:p>
        </p:txBody>
      </p:sp>
    </p:spTree>
    <p:extLst>
      <p:ext uri="{BB962C8B-B14F-4D97-AF65-F5344CB8AC3E}">
        <p14:creationId xmlns:p14="http://schemas.microsoft.com/office/powerpoint/2010/main" val="825968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DA62FE18-520B-458E-B2C6-B4EA61881D5B}" type="datetimeFigureOut">
              <a:rPr lang="nl-NL" smtClean="0"/>
              <a:t>2-12-2022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2F27945-3DFB-4084-8689-124A98358FBC}" type="slidenum">
              <a:rPr lang="nl-NL" smtClean="0"/>
              <a:t>‹nr.›</a:t>
            </a:fld>
            <a:endParaRPr lang="nl-NL"/>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20978927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DA62FE18-520B-458E-B2C6-B4EA61881D5B}" type="datetimeFigureOut">
              <a:rPr lang="nl-NL" smtClean="0"/>
              <a:t>2-12-2022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2F27945-3DFB-4084-8689-124A98358FBC}" type="slidenum">
              <a:rPr lang="nl-NL" smtClean="0"/>
              <a:t>‹nr.›</a:t>
            </a:fld>
            <a:endParaRPr lang="nl-NL"/>
          </a:p>
        </p:txBody>
      </p:sp>
    </p:spTree>
    <p:extLst>
      <p:ext uri="{BB962C8B-B14F-4D97-AF65-F5344CB8AC3E}">
        <p14:creationId xmlns:p14="http://schemas.microsoft.com/office/powerpoint/2010/main" val="1172473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DA62FE18-520B-458E-B2C6-B4EA61881D5B}" type="datetimeFigureOut">
              <a:rPr lang="nl-NL" smtClean="0"/>
              <a:t>2-12-2022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2F27945-3DFB-4084-8689-124A98358FBC}" type="slidenum">
              <a:rPr lang="nl-NL" smtClean="0"/>
              <a:t>‹nr.›</a:t>
            </a:fld>
            <a:endParaRPr lang="nl-NL"/>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1016860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2F27945-3DFB-4084-8689-124A98358FBC}" type="slidenum">
              <a:rPr lang="nl-NL" smtClean="0"/>
              <a:t>‹nr.›</a:t>
            </a:fld>
            <a:endParaRPr lang="nl-NL"/>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DA62FE18-520B-458E-B2C6-B4EA61881D5B}" type="datetimeFigureOut">
              <a:rPr lang="nl-NL" smtClean="0"/>
              <a:t>2-12-2022</a:t>
            </a:fld>
            <a:endParaRPr lang="nl-NL"/>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781442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normAutofit/>
          </a:bodyPr>
          <a:lstStyle>
            <a:lvl1pPr>
              <a:defRPr sz="2800">
                <a:latin typeface="Arial" pitchFamily="34" charset="0"/>
                <a:cs typeface="Arial" pitchFamily="34" charset="0"/>
              </a:defRPr>
            </a:lvl1pPr>
          </a:lstStyle>
          <a:p>
            <a:r>
              <a:rPr lang="nl-NL"/>
              <a:t>Klik om de stijl te bewerken</a:t>
            </a:r>
            <a:endParaRPr lang="nl-NL" dirty="0"/>
          </a:p>
        </p:txBody>
      </p:sp>
      <p:sp>
        <p:nvSpPr>
          <p:cNvPr id="3" name="Ondertitel 2"/>
          <p:cNvSpPr>
            <a:spLocks noGrp="1"/>
          </p:cNvSpPr>
          <p:nvPr>
            <p:ph type="subTitle" idx="1"/>
          </p:nvPr>
        </p:nvSpPr>
        <p:spPr>
          <a:xfrm>
            <a:off x="1828800" y="3886200"/>
            <a:ext cx="8534400" cy="1752600"/>
          </a:xfr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A62FE18-520B-458E-B2C6-B4EA61881D5B}" type="datetimeFigureOut">
              <a:rPr lang="nl-NL" smtClean="0"/>
              <a:t>2-12-2022</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42F27945-3DFB-4084-8689-124A98358FBC}" type="slidenum">
              <a:rPr lang="nl-NL" smtClean="0"/>
              <a:t>‹nr.›</a:t>
            </a:fld>
            <a:endParaRPr lang="nl-NL"/>
          </a:p>
        </p:txBody>
      </p:sp>
    </p:spTree>
    <p:extLst>
      <p:ext uri="{BB962C8B-B14F-4D97-AF65-F5344CB8AC3E}">
        <p14:creationId xmlns:p14="http://schemas.microsoft.com/office/powerpoint/2010/main" val="3436558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2F27945-3DFB-4084-8689-124A98358FBC}"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DA62FE18-520B-458E-B2C6-B4EA61881D5B}" type="datetimeFigureOut">
              <a:rPr lang="nl-NL" smtClean="0"/>
              <a:t>2-12-2022</a:t>
            </a:fld>
            <a:endParaRPr lang="nl-NL"/>
          </a:p>
        </p:txBody>
      </p:sp>
    </p:spTree>
    <p:extLst>
      <p:ext uri="{BB962C8B-B14F-4D97-AF65-F5344CB8AC3E}">
        <p14:creationId xmlns:p14="http://schemas.microsoft.com/office/powerpoint/2010/main" val="1517298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DA62FE18-520B-458E-B2C6-B4EA61881D5B}"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2F27945-3DFB-4084-8689-124A98358FBC}" type="slidenum">
              <a:rPr lang="nl-NL" smtClean="0"/>
              <a:t>‹nr.›</a:t>
            </a:fld>
            <a:endParaRPr lang="nl-NL"/>
          </a:p>
        </p:txBody>
      </p:sp>
    </p:spTree>
    <p:extLst>
      <p:ext uri="{BB962C8B-B14F-4D97-AF65-F5344CB8AC3E}">
        <p14:creationId xmlns:p14="http://schemas.microsoft.com/office/powerpoint/2010/main" val="1697399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DA62FE18-520B-458E-B2C6-B4EA61881D5B}"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2F27945-3DFB-4084-8689-124A98358FBC}" type="slidenum">
              <a:rPr lang="nl-NL" smtClean="0"/>
              <a:t>‹nr.›</a:t>
            </a:fld>
            <a:endParaRPr lang="nl-NL"/>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886710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DA62FE18-520B-458E-B2C6-B4EA61881D5B}"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2F27945-3DFB-4084-8689-124A98358FBC}" type="slidenum">
              <a:rPr lang="nl-NL" smtClean="0"/>
              <a:t>‹nr.›</a:t>
            </a:fld>
            <a:endParaRPr lang="nl-NL"/>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15612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DA62FE18-520B-458E-B2C6-B4EA61881D5B}"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2F27945-3DFB-4084-8689-124A98358FBC}"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686122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DA62FE18-520B-458E-B2C6-B4EA61881D5B}"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2F27945-3DFB-4084-8689-124A98358FBC}"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846275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DA62FE18-520B-458E-B2C6-B4EA61881D5B}"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42F27945-3DFB-4084-8689-124A98358FBC}" type="slidenum">
              <a:rPr lang="nl-NL" smtClean="0"/>
              <a:t>‹nr.›</a:t>
            </a:fld>
            <a:endParaRPr lang="nl-NL"/>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57808997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hyperlink" Target="https://discfactor.nl/gratis-disc-tes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agriconnect.nl/thema/ondernemersstijl"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scene3d>
              <a:camera prst="orthographicFront"/>
              <a:lightRig rig="harsh" dir="t"/>
            </a:scene3d>
            <a:sp3d extrusionH="57150" prstMaterial="matte">
              <a:bevelT w="63500" h="12700" prst="angle"/>
              <a:contourClr>
                <a:schemeClr val="bg1">
                  <a:lumMod val="65000"/>
                </a:schemeClr>
              </a:contourClr>
            </a:sp3d>
          </a:bodyPr>
          <a:lstStyle/>
          <a:p>
            <a:r>
              <a:rPr lang="nl-NL" sz="6600" dirty="0">
                <a:ln>
                  <a:solidFill>
                    <a:srgbClr val="CCCC00"/>
                  </a:solidFill>
                </a:ln>
                <a:solidFill>
                  <a:srgbClr val="CCCC00"/>
                </a:solidFill>
                <a:effectLst>
                  <a:outerShdw blurRad="60007" dist="200025" dir="15000000" sy="30000" kx="-1800000" algn="bl" rotWithShape="0">
                    <a:prstClr val="black">
                      <a:alpha val="32000"/>
                    </a:prstClr>
                  </a:outerShdw>
                </a:effectLst>
              </a:rPr>
              <a:t>Aansturen personeel</a:t>
            </a:r>
          </a:p>
        </p:txBody>
      </p:sp>
      <p:sp>
        <p:nvSpPr>
          <p:cNvPr id="3" name="Ondertitel 2"/>
          <p:cNvSpPr>
            <a:spLocks noGrp="1"/>
          </p:cNvSpPr>
          <p:nvPr>
            <p:ph idx="1"/>
          </p:nvPr>
        </p:nvSpPr>
        <p:spPr/>
        <p:txBody>
          <a:bodyPr/>
          <a:lstStyle/>
          <a:p>
            <a:pPr marL="0" indent="0" algn="r">
              <a:buNone/>
            </a:pPr>
            <a:r>
              <a:rPr lang="nl-NL" dirty="0">
                <a:solidFill>
                  <a:schemeClr val="tx1"/>
                </a:solidFill>
              </a:rPr>
              <a:t>IBS ondernemen van een agrarisch bedrijf</a:t>
            </a:r>
            <a:br>
              <a:rPr lang="nl-NL" dirty="0">
                <a:solidFill>
                  <a:schemeClr val="tx1"/>
                </a:solidFill>
              </a:rPr>
            </a:br>
            <a:endParaRPr lang="nl-NL" dirty="0">
              <a:solidFill>
                <a:schemeClr val="tx1"/>
              </a:solidFill>
            </a:endParaRPr>
          </a:p>
        </p:txBody>
      </p:sp>
      <p:pic>
        <p:nvPicPr>
          <p:cNvPr id="8" name="Afbeelding 7"/>
          <p:cNvPicPr>
            <a:picLocks noChangeAspect="1"/>
          </p:cNvPicPr>
          <p:nvPr/>
        </p:nvPicPr>
        <p:blipFill rotWithShape="1">
          <a:blip r:embed="rId2"/>
          <a:srcRect l="25389" r="27310"/>
          <a:stretch/>
        </p:blipFill>
        <p:spPr>
          <a:xfrm>
            <a:off x="7631079" y="2310101"/>
            <a:ext cx="4189446" cy="3974063"/>
          </a:xfrm>
          <a:prstGeom prst="rect">
            <a:avLst/>
          </a:prstGeom>
        </p:spPr>
      </p:pic>
    </p:spTree>
    <p:extLst>
      <p:ext uri="{BB962C8B-B14F-4D97-AF65-F5344CB8AC3E}">
        <p14:creationId xmlns:p14="http://schemas.microsoft.com/office/powerpoint/2010/main" val="1639796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44972" y="97652"/>
            <a:ext cx="11777061" cy="6624597"/>
          </a:xfrm>
          <a:prstGeom prst="rect">
            <a:avLst/>
          </a:prstGeom>
        </p:spPr>
      </p:pic>
    </p:spTree>
    <p:extLst>
      <p:ext uri="{BB962C8B-B14F-4D97-AF65-F5344CB8AC3E}">
        <p14:creationId xmlns:p14="http://schemas.microsoft.com/office/powerpoint/2010/main" val="1348111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0147" y="348401"/>
            <a:ext cx="10027887" cy="643491"/>
          </a:xfrm>
          <a:ln>
            <a:solidFill>
              <a:schemeClr val="tx2">
                <a:lumMod val="75000"/>
                <a:lumOff val="25000"/>
              </a:schemeClr>
            </a:solidFill>
          </a:ln>
        </p:spPr>
        <p:txBody>
          <a:bodyPr/>
          <a:lstStyle/>
          <a:p>
            <a:r>
              <a:rPr lang="nl-NL" dirty="0"/>
              <a:t> Opdracht 1.1 </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2564" y="2666766"/>
            <a:ext cx="5710335" cy="399006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Tekstvak 4"/>
          <p:cNvSpPr txBox="1"/>
          <p:nvPr/>
        </p:nvSpPr>
        <p:spPr>
          <a:xfrm>
            <a:off x="371476" y="1572916"/>
            <a:ext cx="11094099" cy="3170099"/>
          </a:xfrm>
          <a:prstGeom prst="rect">
            <a:avLst/>
          </a:prstGeom>
          <a:noFill/>
        </p:spPr>
        <p:txBody>
          <a:bodyPr wrap="square" rtlCol="0">
            <a:spAutoFit/>
          </a:bodyPr>
          <a:lstStyle/>
          <a:p>
            <a:r>
              <a:rPr lang="nl-NL" sz="2000" b="1" dirty="0"/>
              <a:t>Opdracht 1.1 Maak een </a:t>
            </a:r>
            <a:r>
              <a:rPr lang="nl-NL" sz="2000" b="1" dirty="0" err="1"/>
              <a:t>woordweb</a:t>
            </a:r>
            <a:r>
              <a:rPr lang="nl-NL" sz="2000" b="1" dirty="0"/>
              <a:t> van jou </a:t>
            </a:r>
            <a:r>
              <a:rPr lang="nl-NL" sz="2000" b="1" u="sng" dirty="0"/>
              <a:t>kwaliteiten/valkuilen</a:t>
            </a:r>
          </a:p>
          <a:p>
            <a:r>
              <a:rPr lang="nl-NL" dirty="0"/>
              <a:t>Laat in deze </a:t>
            </a:r>
            <a:r>
              <a:rPr lang="nl-NL" dirty="0" err="1"/>
              <a:t>woordweb</a:t>
            </a:r>
            <a:r>
              <a:rPr lang="nl-NL" dirty="0"/>
              <a:t> duidelijk zien hoe jou karakter eruit ziet als ondernemer.  </a:t>
            </a:r>
          </a:p>
          <a:p>
            <a:r>
              <a:rPr lang="nl-NL" dirty="0"/>
              <a:t>Wie ben jij als ondernemer, ten opzichte van je personeel/collega’s? </a:t>
            </a:r>
          </a:p>
          <a:p>
            <a:r>
              <a:rPr lang="nl-NL" dirty="0"/>
              <a:t>Denk aan je kwaliteiten, maar ook aan je valkuilen. </a:t>
            </a:r>
          </a:p>
          <a:p>
            <a:endParaRPr lang="nl-NL" dirty="0"/>
          </a:p>
          <a:p>
            <a:r>
              <a:rPr lang="nl-NL" dirty="0"/>
              <a:t>Gebruik hiervoor </a:t>
            </a:r>
            <a:r>
              <a:rPr lang="nl-NL" dirty="0" err="1"/>
              <a:t>bijvoobeeld</a:t>
            </a:r>
            <a:r>
              <a:rPr lang="nl-NL" dirty="0"/>
              <a:t> website:    </a:t>
            </a:r>
            <a:r>
              <a:rPr lang="nl-NL" dirty="0">
                <a:solidFill>
                  <a:srgbClr val="0070C0"/>
                </a:solidFill>
              </a:rPr>
              <a:t>www.mindmeister.com</a:t>
            </a:r>
          </a:p>
          <a:p>
            <a:endParaRPr lang="nl-NL" i="1" dirty="0">
              <a:solidFill>
                <a:schemeClr val="bg1">
                  <a:lumMod val="50000"/>
                </a:schemeClr>
              </a:solidFill>
            </a:endParaRPr>
          </a:p>
          <a:p>
            <a:endParaRPr lang="nl-NL" i="1" dirty="0">
              <a:solidFill>
                <a:schemeClr val="bg1">
                  <a:lumMod val="50000"/>
                </a:schemeClr>
              </a:solidFill>
            </a:endParaRPr>
          </a:p>
          <a:p>
            <a:r>
              <a:rPr lang="nl-NL" i="1" dirty="0">
                <a:solidFill>
                  <a:schemeClr val="bg1">
                    <a:lumMod val="50000"/>
                  </a:schemeClr>
                </a:solidFill>
              </a:rPr>
              <a:t>	</a:t>
            </a:r>
            <a:br>
              <a:rPr lang="nl-NL" i="1" dirty="0">
                <a:solidFill>
                  <a:schemeClr val="bg1">
                    <a:lumMod val="50000"/>
                  </a:schemeClr>
                </a:solidFill>
              </a:rPr>
            </a:br>
            <a:r>
              <a:rPr lang="nl-NL" i="1" dirty="0">
                <a:solidFill>
                  <a:schemeClr val="bg1">
                    <a:lumMod val="50000"/>
                  </a:schemeClr>
                </a:solidFill>
              </a:rPr>
              <a:t>	De </a:t>
            </a:r>
            <a:r>
              <a:rPr lang="nl-NL" i="1" dirty="0" err="1">
                <a:solidFill>
                  <a:schemeClr val="bg1">
                    <a:lumMod val="50000"/>
                  </a:schemeClr>
                </a:solidFill>
              </a:rPr>
              <a:t>woordweb</a:t>
            </a:r>
            <a:r>
              <a:rPr lang="nl-NL" i="1" dirty="0">
                <a:solidFill>
                  <a:schemeClr val="bg1">
                    <a:lumMod val="50000"/>
                  </a:schemeClr>
                </a:solidFill>
              </a:rPr>
              <a:t> is zoals jij </a:t>
            </a:r>
            <a:r>
              <a:rPr lang="nl-NL" i="1" u="sng" dirty="0">
                <a:solidFill>
                  <a:schemeClr val="bg1">
                    <a:lumMod val="50000"/>
                  </a:schemeClr>
                </a:solidFill>
              </a:rPr>
              <a:t>jezelf </a:t>
            </a:r>
            <a:r>
              <a:rPr lang="nl-NL" i="1" dirty="0">
                <a:solidFill>
                  <a:schemeClr val="bg1">
                    <a:lumMod val="50000"/>
                  </a:schemeClr>
                </a:solidFill>
              </a:rPr>
              <a:t>ziet, </a:t>
            </a:r>
            <a:br>
              <a:rPr lang="nl-NL" i="1" dirty="0">
                <a:solidFill>
                  <a:schemeClr val="bg1">
                    <a:lumMod val="50000"/>
                  </a:schemeClr>
                </a:solidFill>
              </a:rPr>
            </a:br>
            <a:r>
              <a:rPr lang="nl-NL" i="1" dirty="0">
                <a:solidFill>
                  <a:schemeClr val="bg1">
                    <a:lumMod val="50000"/>
                  </a:schemeClr>
                </a:solidFill>
              </a:rPr>
              <a:t>	later gaan we er nog een dieper op in. </a:t>
            </a:r>
          </a:p>
        </p:txBody>
      </p:sp>
    </p:spTree>
    <p:extLst>
      <p:ext uri="{BB962C8B-B14F-4D97-AF65-F5344CB8AC3E}">
        <p14:creationId xmlns:p14="http://schemas.microsoft.com/office/powerpoint/2010/main" val="3455803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1A80B8-9E13-37C0-6B65-E3F41E438385}"/>
              </a:ext>
            </a:extLst>
          </p:cNvPr>
          <p:cNvSpPr>
            <a:spLocks noGrp="1"/>
          </p:cNvSpPr>
          <p:nvPr>
            <p:ph type="title"/>
          </p:nvPr>
        </p:nvSpPr>
        <p:spPr/>
        <p:txBody>
          <a:bodyPr/>
          <a:lstStyle/>
          <a:p>
            <a:endParaRPr lang="nl-NL"/>
          </a:p>
        </p:txBody>
      </p:sp>
      <p:pic>
        <p:nvPicPr>
          <p:cNvPr id="5" name="Afbeelding 4">
            <a:extLst>
              <a:ext uri="{FF2B5EF4-FFF2-40B4-BE49-F238E27FC236}">
                <a16:creationId xmlns:a16="http://schemas.microsoft.com/office/drawing/2014/main" id="{88BF27EA-67DA-0BAF-F817-BADF13AF159D}"/>
              </a:ext>
            </a:extLst>
          </p:cNvPr>
          <p:cNvPicPr>
            <a:picLocks noChangeAspect="1"/>
          </p:cNvPicPr>
          <p:nvPr/>
        </p:nvPicPr>
        <p:blipFill>
          <a:blip r:embed="rId2"/>
          <a:stretch>
            <a:fillRect/>
          </a:stretch>
        </p:blipFill>
        <p:spPr>
          <a:xfrm rot="16200000">
            <a:off x="2292600" y="1158256"/>
            <a:ext cx="6265780" cy="4541488"/>
          </a:xfrm>
          <a:prstGeom prst="rect">
            <a:avLst/>
          </a:prstGeom>
        </p:spPr>
      </p:pic>
    </p:spTree>
    <p:extLst>
      <p:ext uri="{BB962C8B-B14F-4D97-AF65-F5344CB8AC3E}">
        <p14:creationId xmlns:p14="http://schemas.microsoft.com/office/powerpoint/2010/main" val="1566581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785D0C-4143-452D-EDF6-DB2AE807A730}"/>
              </a:ext>
            </a:extLst>
          </p:cNvPr>
          <p:cNvSpPr>
            <a:spLocks noGrp="1"/>
          </p:cNvSpPr>
          <p:nvPr>
            <p:ph type="title"/>
          </p:nvPr>
        </p:nvSpPr>
        <p:spPr/>
        <p:txBody>
          <a:bodyPr/>
          <a:lstStyle/>
          <a:p>
            <a:endParaRPr lang="nl-NL"/>
          </a:p>
        </p:txBody>
      </p:sp>
      <p:pic>
        <p:nvPicPr>
          <p:cNvPr id="5" name="Afbeelding 4">
            <a:extLst>
              <a:ext uri="{FF2B5EF4-FFF2-40B4-BE49-F238E27FC236}">
                <a16:creationId xmlns:a16="http://schemas.microsoft.com/office/drawing/2014/main" id="{135543B9-AAB2-3BD7-1136-583F303769F4}"/>
              </a:ext>
            </a:extLst>
          </p:cNvPr>
          <p:cNvPicPr>
            <a:picLocks noChangeAspect="1"/>
          </p:cNvPicPr>
          <p:nvPr/>
        </p:nvPicPr>
        <p:blipFill>
          <a:blip r:embed="rId2"/>
          <a:stretch>
            <a:fillRect/>
          </a:stretch>
        </p:blipFill>
        <p:spPr>
          <a:xfrm>
            <a:off x="85725" y="690562"/>
            <a:ext cx="12020550" cy="5438775"/>
          </a:xfrm>
          <a:prstGeom prst="rect">
            <a:avLst/>
          </a:prstGeom>
        </p:spPr>
      </p:pic>
      <p:sp>
        <p:nvSpPr>
          <p:cNvPr id="4" name="Rechthoek 3">
            <a:extLst>
              <a:ext uri="{FF2B5EF4-FFF2-40B4-BE49-F238E27FC236}">
                <a16:creationId xmlns:a16="http://schemas.microsoft.com/office/drawing/2014/main" id="{1C5FC3F3-4C13-F918-9B95-422642139BF4}"/>
              </a:ext>
            </a:extLst>
          </p:cNvPr>
          <p:cNvSpPr/>
          <p:nvPr/>
        </p:nvSpPr>
        <p:spPr>
          <a:xfrm>
            <a:off x="5114441" y="790414"/>
            <a:ext cx="1774556" cy="5044698"/>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3C42BBE5-002C-5FE5-68F6-F613B09C80CA}"/>
              </a:ext>
            </a:extLst>
          </p:cNvPr>
          <p:cNvPicPr>
            <a:picLocks noChangeAspect="1"/>
          </p:cNvPicPr>
          <p:nvPr/>
        </p:nvPicPr>
        <p:blipFill rotWithShape="1">
          <a:blip r:embed="rId2"/>
          <a:srcRect l="42178" t="1272" r="43124"/>
          <a:stretch/>
        </p:blipFill>
        <p:spPr>
          <a:xfrm rot="16200000">
            <a:off x="5036753" y="181908"/>
            <a:ext cx="2286961" cy="6950425"/>
          </a:xfrm>
          <a:prstGeom prst="rect">
            <a:avLst/>
          </a:prstGeom>
        </p:spPr>
      </p:pic>
    </p:spTree>
    <p:extLst>
      <p:ext uri="{BB962C8B-B14F-4D97-AF65-F5344CB8AC3E}">
        <p14:creationId xmlns:p14="http://schemas.microsoft.com/office/powerpoint/2010/main" val="168080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1B4AC25-9A05-7BA0-A750-096CDFDD44C8}"/>
              </a:ext>
            </a:extLst>
          </p:cNvPr>
          <p:cNvPicPr>
            <a:picLocks noChangeAspect="1"/>
          </p:cNvPicPr>
          <p:nvPr/>
        </p:nvPicPr>
        <p:blipFill>
          <a:blip r:embed="rId2"/>
          <a:stretch>
            <a:fillRect/>
          </a:stretch>
        </p:blipFill>
        <p:spPr>
          <a:xfrm rot="16200000">
            <a:off x="1127794" y="-390319"/>
            <a:ext cx="6210101" cy="7513067"/>
          </a:xfrm>
          <a:prstGeom prst="rect">
            <a:avLst/>
          </a:prstGeom>
        </p:spPr>
      </p:pic>
      <p:pic>
        <p:nvPicPr>
          <p:cNvPr id="2" name="Picture 9" descr="Afbeeldingsresultaat voor disc methode test">
            <a:extLst>
              <a:ext uri="{FF2B5EF4-FFF2-40B4-BE49-F238E27FC236}">
                <a16:creationId xmlns:a16="http://schemas.microsoft.com/office/drawing/2014/main" id="{24665A8B-EDDA-84BB-B62E-54F5FB1C4E0A}"/>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2203540" y="1394356"/>
            <a:ext cx="3892460" cy="38924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9" descr="Afbeeldingsresultaat voor disc methode test">
            <a:extLst>
              <a:ext uri="{FF2B5EF4-FFF2-40B4-BE49-F238E27FC236}">
                <a16:creationId xmlns:a16="http://schemas.microsoft.com/office/drawing/2014/main" id="{F1DA7A56-EF0F-55A2-6AD9-A1AF5BC6C1C5}"/>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2203540" y="1374191"/>
            <a:ext cx="3892460" cy="38924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89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a:extLst>
              <a:ext uri="{FF2B5EF4-FFF2-40B4-BE49-F238E27FC236}">
                <a16:creationId xmlns:a16="http://schemas.microsoft.com/office/drawing/2014/main" id="{22065630-43A9-44FD-B35E-D6E7E01CB8E1}"/>
              </a:ext>
            </a:extLst>
          </p:cNvPr>
          <p:cNvSpPr>
            <a:spLocks noGrp="1"/>
          </p:cNvSpPr>
          <p:nvPr>
            <p:ph type="title"/>
          </p:nvPr>
        </p:nvSpPr>
        <p:spPr/>
        <p:txBody>
          <a:bodyPr/>
          <a:lstStyle/>
          <a:p>
            <a:pPr eaLnBrk="1" hangingPunct="1"/>
            <a:r>
              <a:rPr lang="nl-NL" altLang="nl-NL"/>
              <a:t>De DISC-Methode</a:t>
            </a:r>
          </a:p>
        </p:txBody>
      </p:sp>
      <p:pic>
        <p:nvPicPr>
          <p:cNvPr id="6" name="Picture 9" descr="Afbeeldingsresultaat voor disc methode test">
            <a:extLst>
              <a:ext uri="{FF2B5EF4-FFF2-40B4-BE49-F238E27FC236}">
                <a16:creationId xmlns:a16="http://schemas.microsoft.com/office/drawing/2014/main" id="{03CC03C6-0D90-4B67-AF40-ADFC4506F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1196" y="1464097"/>
            <a:ext cx="5112492" cy="51124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EEF0F735-6BE4-4D07-A721-3A7038DFBD85}"/>
              </a:ext>
            </a:extLst>
          </p:cNvPr>
          <p:cNvPicPr>
            <a:picLocks noChangeAspect="1"/>
          </p:cNvPicPr>
          <p:nvPr/>
        </p:nvPicPr>
        <p:blipFill>
          <a:blip r:embed="rId3">
            <a:extLst>
              <a:ext uri="{28A0092B-C50C-407E-A947-70E740481C1C}">
                <a14:useLocalDpi xmlns:a14="http://schemas.microsoft.com/office/drawing/2010/main" val="0"/>
              </a:ext>
            </a:extLst>
          </a:blip>
          <a:srcRect l="11162" t="4227" r="12065"/>
          <a:stretch>
            <a:fillRect/>
          </a:stretch>
        </p:blipFill>
        <p:spPr bwMode="auto">
          <a:xfrm rot="16200000">
            <a:off x="3566742" y="1464097"/>
            <a:ext cx="6121400" cy="4670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Afbeelding 4">
            <a:extLst>
              <a:ext uri="{FF2B5EF4-FFF2-40B4-BE49-F238E27FC236}">
                <a16:creationId xmlns:a16="http://schemas.microsoft.com/office/drawing/2014/main" id="{C252B207-FE21-49CA-83B0-77FFCACE35E6}"/>
              </a:ext>
            </a:extLst>
          </p:cNvPr>
          <p:cNvPicPr>
            <a:picLocks noChangeAspect="1"/>
          </p:cNvPicPr>
          <p:nvPr/>
        </p:nvPicPr>
        <p:blipFill>
          <a:blip r:embed="rId2">
            <a:extLst>
              <a:ext uri="{28A0092B-C50C-407E-A947-70E740481C1C}">
                <a14:useLocalDpi xmlns:a14="http://schemas.microsoft.com/office/drawing/2010/main" val="0"/>
              </a:ext>
            </a:extLst>
          </a:blip>
          <a:srcRect r="54083"/>
          <a:stretch>
            <a:fillRect/>
          </a:stretch>
        </p:blipFill>
        <p:spPr bwMode="auto">
          <a:xfrm>
            <a:off x="566873" y="291475"/>
            <a:ext cx="6413499" cy="627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Afbeelding 3">
            <a:extLst>
              <a:ext uri="{FF2B5EF4-FFF2-40B4-BE49-F238E27FC236}">
                <a16:creationId xmlns:a16="http://schemas.microsoft.com/office/drawing/2014/main" id="{F3ABAB24-6405-4491-A451-4EB65D971A39}"/>
              </a:ext>
            </a:extLst>
          </p:cNvPr>
          <p:cNvPicPr>
            <a:picLocks noChangeAspect="1"/>
          </p:cNvPicPr>
          <p:nvPr/>
        </p:nvPicPr>
        <p:blipFill>
          <a:blip r:embed="rId2">
            <a:extLst>
              <a:ext uri="{28A0092B-C50C-407E-A947-70E740481C1C}">
                <a14:useLocalDpi xmlns:a14="http://schemas.microsoft.com/office/drawing/2010/main" val="0"/>
              </a:ext>
            </a:extLst>
          </a:blip>
          <a:srcRect l="53937"/>
          <a:stretch>
            <a:fillRect/>
          </a:stretch>
        </p:blipFill>
        <p:spPr bwMode="auto">
          <a:xfrm>
            <a:off x="633413" y="263851"/>
            <a:ext cx="6491288" cy="633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a:extLst>
              <a:ext uri="{FF2B5EF4-FFF2-40B4-BE49-F238E27FC236}">
                <a16:creationId xmlns:a16="http://schemas.microsoft.com/office/drawing/2014/main" id="{C72BE7AD-B07D-4049-A632-6C148C426B01}"/>
              </a:ext>
            </a:extLst>
          </p:cNvPr>
          <p:cNvSpPr>
            <a:spLocks noGrp="1"/>
          </p:cNvSpPr>
          <p:nvPr>
            <p:ph type="title"/>
          </p:nvPr>
        </p:nvSpPr>
        <p:spPr>
          <a:xfrm>
            <a:off x="481013" y="704851"/>
            <a:ext cx="6589712" cy="1279525"/>
          </a:xfrm>
        </p:spPr>
        <p:txBody>
          <a:bodyPr/>
          <a:lstStyle/>
          <a:p>
            <a:pPr algn="ctr" eaLnBrk="1" hangingPunct="1"/>
            <a:r>
              <a:rPr lang="nl-NL" altLang="nl-NL" dirty="0"/>
              <a:t>Test ondernemer</a:t>
            </a:r>
          </a:p>
        </p:txBody>
      </p:sp>
      <p:sp>
        <p:nvSpPr>
          <p:cNvPr id="3" name="Tijdelijke aanduiding voor inhoud 2">
            <a:extLst>
              <a:ext uri="{FF2B5EF4-FFF2-40B4-BE49-F238E27FC236}">
                <a16:creationId xmlns:a16="http://schemas.microsoft.com/office/drawing/2014/main" id="{CA3A39D7-D32D-4513-B3DB-22F6423DE16B}"/>
              </a:ext>
            </a:extLst>
          </p:cNvPr>
          <p:cNvSpPr>
            <a:spLocks noGrp="1"/>
          </p:cNvSpPr>
          <p:nvPr>
            <p:ph idx="1"/>
          </p:nvPr>
        </p:nvSpPr>
        <p:spPr>
          <a:xfrm>
            <a:off x="1447800" y="1729172"/>
            <a:ext cx="11449050" cy="4419599"/>
          </a:xfrm>
        </p:spPr>
        <p:txBody>
          <a:bodyPr rtlCol="0">
            <a:normAutofit/>
          </a:bodyPr>
          <a:lstStyle/>
          <a:p>
            <a:pPr marL="34290" indent="0">
              <a:buNone/>
              <a:defRPr/>
            </a:pPr>
            <a:r>
              <a:rPr lang="nl-NL" sz="2400" dirty="0">
                <a:solidFill>
                  <a:schemeClr val="accent2"/>
                </a:solidFill>
              </a:rPr>
              <a:t>Test ondernemer ‘’Disc-Methode’’ </a:t>
            </a:r>
          </a:p>
          <a:p>
            <a:pPr indent="-137160">
              <a:buFont typeface="Wingdings" panose="05000000000000000000" pitchFamily="2" charset="2"/>
              <a:buChar char="q"/>
              <a:defRPr/>
            </a:pPr>
            <a:r>
              <a:rPr lang="nl-NL" sz="2400" dirty="0">
                <a:solidFill>
                  <a:schemeClr val="accent2"/>
                </a:solidFill>
              </a:rPr>
              <a:t> Wat zijn je kwaliteiten? </a:t>
            </a:r>
          </a:p>
          <a:p>
            <a:pPr indent="-137160">
              <a:buFont typeface="Wingdings" panose="05000000000000000000" pitchFamily="2" charset="2"/>
              <a:buChar char="q"/>
              <a:defRPr/>
            </a:pPr>
            <a:r>
              <a:rPr lang="nl-NL" sz="2400" dirty="0">
                <a:solidFill>
                  <a:schemeClr val="accent2"/>
                </a:solidFill>
              </a:rPr>
              <a:t> Wat zijn je valkuilen? </a:t>
            </a:r>
            <a:br>
              <a:rPr lang="nl-NL" sz="2400" dirty="0">
                <a:solidFill>
                  <a:schemeClr val="accent2"/>
                </a:solidFill>
              </a:rPr>
            </a:br>
            <a:endParaRPr lang="nl-NL" sz="2400" dirty="0">
              <a:solidFill>
                <a:schemeClr val="accent2"/>
              </a:solidFill>
            </a:endParaRPr>
          </a:p>
          <a:p>
            <a:pPr marL="0" indent="0">
              <a:buNone/>
              <a:defRPr/>
            </a:pPr>
            <a:endParaRPr lang="nl-NL" sz="2400" dirty="0">
              <a:solidFill>
                <a:schemeClr val="accent2"/>
              </a:solidFill>
            </a:endParaRPr>
          </a:p>
          <a:p>
            <a:pPr indent="-137160">
              <a:buFont typeface="Wingdings 3" charset="2"/>
              <a:buChar char=""/>
              <a:defRPr/>
            </a:pPr>
            <a:r>
              <a:rPr lang="nl-NL" sz="2400" b="1" dirty="0">
                <a:solidFill>
                  <a:schemeClr val="accent2"/>
                </a:solidFill>
                <a:sym typeface="Wingdings" panose="05000000000000000000" pitchFamily="2" charset="2"/>
              </a:rPr>
              <a:t> In welk persoonlijkheid vak val jij?</a:t>
            </a:r>
          </a:p>
          <a:p>
            <a:pPr marL="0" indent="0">
              <a:buNone/>
              <a:defRPr/>
            </a:pPr>
            <a:r>
              <a:rPr lang="nl-NL" sz="2400" b="1" dirty="0">
                <a:solidFill>
                  <a:schemeClr val="accent2"/>
                </a:solidFill>
                <a:sym typeface="Wingdings" panose="05000000000000000000" pitchFamily="2" charset="2"/>
                <a:hlinkClick r:id="rId3">
                  <a:extLst>
                    <a:ext uri="{A12FA001-AC4F-418D-AE19-62706E023703}">
                      <ahyp:hlinkClr xmlns:ahyp="http://schemas.microsoft.com/office/drawing/2018/hyperlinkcolor" val="tx"/>
                    </a:ext>
                  </a:extLst>
                </a:hlinkClick>
              </a:rPr>
              <a:t>DOE DE TEST</a:t>
            </a:r>
            <a:endParaRPr lang="nl-NL" sz="2400" b="1" dirty="0">
              <a:solidFill>
                <a:schemeClr val="accent2"/>
              </a:solidFill>
              <a:sym typeface="Wingdings" panose="05000000000000000000" pitchFamily="2" charset="2"/>
            </a:endParaRPr>
          </a:p>
          <a:p>
            <a:pPr marL="0" indent="0">
              <a:buNone/>
              <a:defRPr/>
            </a:pPr>
            <a:r>
              <a:rPr lang="nl-NL" sz="2400" dirty="0">
                <a:solidFill>
                  <a:schemeClr val="accent2"/>
                </a:solidFill>
                <a:sym typeface="Wingdings" panose="05000000000000000000" pitchFamily="2" charset="2"/>
              </a:rPr>
              <a:t>		</a:t>
            </a:r>
            <a:endParaRPr lang="nl-NL" sz="2400" dirty="0">
              <a:solidFill>
                <a:schemeClr val="accent2"/>
              </a:solidFill>
            </a:endParaRPr>
          </a:p>
        </p:txBody>
      </p:sp>
      <p:pic>
        <p:nvPicPr>
          <p:cNvPr id="46089" name="Picture 9" descr="Afbeeldingsresultaat voor disc methode test">
            <a:extLst>
              <a:ext uri="{FF2B5EF4-FFF2-40B4-BE49-F238E27FC236}">
                <a16:creationId xmlns:a16="http://schemas.microsoft.com/office/drawing/2014/main" id="{E955D3CD-0E3F-4A47-81FF-32E94A339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6160" y="3938972"/>
            <a:ext cx="2465432" cy="24654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7585" y="269154"/>
            <a:ext cx="9877052" cy="676243"/>
          </a:xfrm>
          <a:ln>
            <a:solidFill>
              <a:schemeClr val="tx2">
                <a:lumMod val="75000"/>
                <a:lumOff val="25000"/>
              </a:schemeClr>
            </a:solidFill>
          </a:ln>
        </p:spPr>
        <p:txBody>
          <a:bodyPr/>
          <a:lstStyle/>
          <a:p>
            <a:r>
              <a:rPr lang="nl-NL" dirty="0">
                <a:solidFill>
                  <a:schemeClr val="accent2"/>
                </a:solidFill>
              </a:rPr>
              <a:t> Opdracht 1.2</a:t>
            </a:r>
          </a:p>
        </p:txBody>
      </p:sp>
      <p:sp>
        <p:nvSpPr>
          <p:cNvPr id="3" name="Tijdelijke aanduiding voor inhoud 2"/>
          <p:cNvSpPr>
            <a:spLocks noGrp="1"/>
          </p:cNvSpPr>
          <p:nvPr>
            <p:ph idx="1"/>
          </p:nvPr>
        </p:nvSpPr>
        <p:spPr>
          <a:xfrm>
            <a:off x="1349381" y="2063388"/>
            <a:ext cx="9639253" cy="4929411"/>
          </a:xfrm>
        </p:spPr>
        <p:txBody>
          <a:bodyPr>
            <a:normAutofit/>
          </a:bodyPr>
          <a:lstStyle/>
          <a:p>
            <a:pPr marL="0" indent="0">
              <a:buNone/>
            </a:pPr>
            <a:r>
              <a:rPr lang="nl-NL" sz="2000" dirty="0">
                <a:effectLst>
                  <a:outerShdw blurRad="38100" dist="38100" dir="2700000" algn="tl">
                    <a:srgbClr val="000000">
                      <a:alpha val="43137"/>
                    </a:srgbClr>
                  </a:outerShdw>
                </a:effectLst>
              </a:rPr>
              <a:t>A. </a:t>
            </a:r>
            <a:r>
              <a:rPr lang="nl-NL" sz="2000" dirty="0"/>
              <a:t>Maak nu zelf de DISC op papier. </a:t>
            </a:r>
          </a:p>
          <a:p>
            <a:pPr marL="0" indent="0">
              <a:buNone/>
            </a:pPr>
            <a:r>
              <a:rPr lang="nl-NL" sz="2000" dirty="0"/>
              <a:t>Scan deze in en stop de test in je portfolio.</a:t>
            </a:r>
          </a:p>
          <a:p>
            <a:pPr marL="0" indent="0">
              <a:buNone/>
            </a:pPr>
            <a:r>
              <a:rPr lang="nl-NL" sz="2000" dirty="0"/>
              <a:t> </a:t>
            </a:r>
            <a:br>
              <a:rPr lang="nl-NL" sz="2000" dirty="0"/>
            </a:br>
            <a:r>
              <a:rPr lang="nl-NL" sz="2000" dirty="0">
                <a:effectLst>
                  <a:outerShdw blurRad="38100" dist="38100" dir="2700000" algn="tl">
                    <a:srgbClr val="000000">
                      <a:alpha val="43137"/>
                    </a:srgbClr>
                  </a:outerShdw>
                </a:effectLst>
              </a:rPr>
              <a:t>B. </a:t>
            </a:r>
            <a:r>
              <a:rPr lang="nl-NL" sz="2000" dirty="0"/>
              <a:t>Beschrijf wat je vind van de uitkomst van de test, past deze bij jou?  Zo ja/nee, leg dit zo goed mogelijk uit. </a:t>
            </a:r>
          </a:p>
          <a:p>
            <a:pPr marL="0" indent="0">
              <a:buNone/>
            </a:pPr>
            <a:endParaRPr lang="nl-NL" sz="2000" dirty="0"/>
          </a:p>
          <a:p>
            <a:pPr marL="0" indent="0">
              <a:buNone/>
            </a:pPr>
            <a:endParaRPr lang="nl-NL" sz="2000" dirty="0"/>
          </a:p>
        </p:txBody>
      </p:sp>
    </p:spTree>
    <p:extLst>
      <p:ext uri="{BB962C8B-B14F-4D97-AF65-F5344CB8AC3E}">
        <p14:creationId xmlns:p14="http://schemas.microsoft.com/office/powerpoint/2010/main" val="3036145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 gaan we doen?</a:t>
            </a:r>
          </a:p>
        </p:txBody>
      </p:sp>
      <p:sp>
        <p:nvSpPr>
          <p:cNvPr id="3" name="Tijdelijke aanduiding voor inhoud 2"/>
          <p:cNvSpPr>
            <a:spLocks noGrp="1"/>
          </p:cNvSpPr>
          <p:nvPr>
            <p:ph idx="1"/>
          </p:nvPr>
        </p:nvSpPr>
        <p:spPr>
          <a:xfrm>
            <a:off x="2856925" y="1467341"/>
            <a:ext cx="8846773" cy="4929411"/>
          </a:xfrm>
        </p:spPr>
        <p:txBody>
          <a:bodyPr>
            <a:normAutofit/>
          </a:bodyPr>
          <a:lstStyle/>
          <a:p>
            <a:pPr marL="457200" indent="-457200">
              <a:buFont typeface="+mj-lt"/>
              <a:buAutoNum type="arabicPeriod"/>
            </a:pPr>
            <a:r>
              <a:rPr lang="nl-NL" sz="2000" dirty="0"/>
              <a:t>Ondernemerstest  </a:t>
            </a:r>
            <a:r>
              <a:rPr lang="nl-NL" sz="2000" dirty="0">
                <a:sym typeface="Wingdings" panose="05000000000000000000" pitchFamily="2" charset="2"/>
              </a:rPr>
              <a:t> Wie ben jij als ondernemer?</a:t>
            </a:r>
            <a:br>
              <a:rPr lang="nl-NL" sz="2000" dirty="0">
                <a:sym typeface="Wingdings" panose="05000000000000000000" pitchFamily="2" charset="2"/>
              </a:rPr>
            </a:br>
            <a:endParaRPr lang="nl-NL" sz="2000" dirty="0">
              <a:sym typeface="Wingdings" panose="05000000000000000000" pitchFamily="2" charset="2"/>
            </a:endParaRPr>
          </a:p>
          <a:p>
            <a:pPr marL="457200" indent="-457200">
              <a:buFont typeface="+mj-lt"/>
              <a:buAutoNum type="arabicPeriod"/>
            </a:pPr>
            <a:r>
              <a:rPr lang="nl-NL" sz="2000" dirty="0">
                <a:sym typeface="Wingdings" panose="05000000000000000000" pitchFamily="2" charset="2"/>
              </a:rPr>
              <a:t>Kwaliteiten en valkuilen  Hoe ga jij om met situaties?</a:t>
            </a:r>
            <a:br>
              <a:rPr lang="nl-NL" sz="2000" dirty="0">
                <a:sym typeface="Wingdings" panose="05000000000000000000" pitchFamily="2" charset="2"/>
              </a:rPr>
            </a:br>
            <a:endParaRPr lang="nl-NL" sz="2000" dirty="0">
              <a:sym typeface="Wingdings" panose="05000000000000000000" pitchFamily="2" charset="2"/>
            </a:endParaRPr>
          </a:p>
          <a:p>
            <a:pPr marL="457200" indent="-457200">
              <a:buFont typeface="+mj-lt"/>
              <a:buAutoNum type="arabicPeriod"/>
            </a:pPr>
            <a:r>
              <a:rPr lang="nl-NL" sz="2000" dirty="0">
                <a:sym typeface="Wingdings" panose="05000000000000000000" pitchFamily="2" charset="2"/>
              </a:rPr>
              <a:t>Het aansturen van personeel </a:t>
            </a:r>
          </a:p>
          <a:p>
            <a:pPr marL="0" indent="0">
              <a:buNone/>
            </a:pPr>
            <a:r>
              <a:rPr lang="nl-NL" sz="1800" i="1" dirty="0">
                <a:sym typeface="Wingdings" panose="05000000000000000000" pitchFamily="2" charset="2"/>
              </a:rPr>
              <a:t>	- Wat is jou rol als leidinggevende?</a:t>
            </a:r>
          </a:p>
          <a:p>
            <a:pPr marL="0" indent="0">
              <a:buNone/>
            </a:pPr>
            <a:r>
              <a:rPr lang="nl-NL" sz="1800" i="1" dirty="0">
                <a:sym typeface="Wingdings" panose="05000000000000000000" pitchFamily="2" charset="2"/>
              </a:rPr>
              <a:t>	- Instrueren van personeel</a:t>
            </a:r>
          </a:p>
          <a:p>
            <a:pPr marL="0" indent="0">
              <a:buNone/>
            </a:pPr>
            <a:r>
              <a:rPr lang="nl-NL" sz="1800" i="1" dirty="0">
                <a:sym typeface="Wingdings" panose="05000000000000000000" pitchFamily="2" charset="2"/>
              </a:rPr>
              <a:t>	- Personeel overtuigen en motiveren </a:t>
            </a:r>
          </a:p>
          <a:p>
            <a:pPr marL="0" indent="0">
              <a:buNone/>
            </a:pPr>
            <a:r>
              <a:rPr lang="nl-NL" sz="1800" i="1" dirty="0">
                <a:sym typeface="Wingdings" panose="05000000000000000000" pitchFamily="2" charset="2"/>
              </a:rPr>
              <a:t>	- Het voeren van gesprekken		</a:t>
            </a:r>
          </a:p>
          <a:p>
            <a:pPr marL="457200" indent="-457200">
              <a:buFont typeface="+mj-lt"/>
              <a:buAutoNum type="arabicPeriod"/>
            </a:pPr>
            <a:endParaRPr lang="nl-NL" sz="2000" dirty="0"/>
          </a:p>
        </p:txBody>
      </p:sp>
    </p:spTree>
    <p:extLst>
      <p:ext uri="{BB962C8B-B14F-4D97-AF65-F5344CB8AC3E}">
        <p14:creationId xmlns:p14="http://schemas.microsoft.com/office/powerpoint/2010/main" val="3841243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a:extLst>
              <a:ext uri="{FF2B5EF4-FFF2-40B4-BE49-F238E27FC236}">
                <a16:creationId xmlns:a16="http://schemas.microsoft.com/office/drawing/2014/main" id="{23692FC0-ED73-4E9B-8432-EFF422D31BF5}"/>
              </a:ext>
            </a:extLst>
          </p:cNvPr>
          <p:cNvSpPr>
            <a:spLocks noGrp="1"/>
          </p:cNvSpPr>
          <p:nvPr>
            <p:ph type="title"/>
          </p:nvPr>
        </p:nvSpPr>
        <p:spPr>
          <a:xfrm>
            <a:off x="608446" y="482600"/>
            <a:ext cx="8470899" cy="1279525"/>
          </a:xfrm>
        </p:spPr>
        <p:txBody>
          <a:bodyPr/>
          <a:lstStyle/>
          <a:p>
            <a:pPr eaLnBrk="1" hangingPunct="1"/>
            <a:r>
              <a:rPr lang="nl-NL" altLang="nl-NL" dirty="0"/>
              <a:t>Uitslag kleuren in de groep</a:t>
            </a:r>
          </a:p>
        </p:txBody>
      </p:sp>
      <p:sp>
        <p:nvSpPr>
          <p:cNvPr id="3" name="Tijdelijke aanduiding voor inhoud 2">
            <a:extLst>
              <a:ext uri="{FF2B5EF4-FFF2-40B4-BE49-F238E27FC236}">
                <a16:creationId xmlns:a16="http://schemas.microsoft.com/office/drawing/2014/main" id="{7A2D8DF6-540B-4EEA-A2F1-B51F7B528840}"/>
              </a:ext>
            </a:extLst>
          </p:cNvPr>
          <p:cNvSpPr>
            <a:spLocks noGrp="1"/>
          </p:cNvSpPr>
          <p:nvPr>
            <p:ph idx="1"/>
          </p:nvPr>
        </p:nvSpPr>
        <p:spPr>
          <a:xfrm>
            <a:off x="679884" y="1539875"/>
            <a:ext cx="6591300" cy="3778250"/>
          </a:xfrm>
        </p:spPr>
        <p:txBody>
          <a:bodyPr rtlCol="0">
            <a:normAutofit/>
          </a:bodyPr>
          <a:lstStyle/>
          <a:p>
            <a:pPr indent="-137160">
              <a:buFont typeface="Wingdings 3" charset="2"/>
              <a:buChar char=""/>
              <a:defRPr/>
            </a:pPr>
            <a:r>
              <a:rPr lang="nl-NL" sz="2400" dirty="0">
                <a:solidFill>
                  <a:schemeClr val="accent2"/>
                </a:solidFill>
              </a:rPr>
              <a:t> In welke vakken score jij hoog?</a:t>
            </a:r>
          </a:p>
          <a:p>
            <a:pPr indent="-137160">
              <a:buFont typeface="Wingdings 3" charset="2"/>
              <a:buChar char=""/>
              <a:defRPr/>
            </a:pPr>
            <a:r>
              <a:rPr lang="nl-NL" sz="2400" dirty="0">
                <a:solidFill>
                  <a:schemeClr val="accent2"/>
                </a:solidFill>
              </a:rPr>
              <a:t> In welke vakken juist laag?</a:t>
            </a:r>
          </a:p>
          <a:p>
            <a:pPr marL="0" indent="0">
              <a:buNone/>
              <a:defRPr/>
            </a:pPr>
            <a:endParaRPr lang="nl-NL" sz="2400" dirty="0">
              <a:solidFill>
                <a:schemeClr val="accent2"/>
              </a:solidFill>
            </a:endParaRPr>
          </a:p>
        </p:txBody>
      </p:sp>
      <p:pic>
        <p:nvPicPr>
          <p:cNvPr id="33798" name="Afbeelding 1">
            <a:extLst>
              <a:ext uri="{FF2B5EF4-FFF2-40B4-BE49-F238E27FC236}">
                <a16:creationId xmlns:a16="http://schemas.microsoft.com/office/drawing/2014/main" id="{C8DDF89B-E958-4194-8BE8-35C0E10F16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4475" y="4424364"/>
            <a:ext cx="9283700" cy="2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1476" y="296864"/>
            <a:ext cx="10082131" cy="625286"/>
          </a:xfrm>
          <a:ln>
            <a:solidFill>
              <a:schemeClr val="tx2">
                <a:lumMod val="75000"/>
                <a:lumOff val="25000"/>
              </a:schemeClr>
            </a:solidFill>
          </a:ln>
        </p:spPr>
        <p:txBody>
          <a:bodyPr/>
          <a:lstStyle/>
          <a:p>
            <a:r>
              <a:rPr lang="nl-NL" dirty="0"/>
              <a:t> Opdracht 2.1</a:t>
            </a:r>
          </a:p>
        </p:txBody>
      </p:sp>
      <p:sp>
        <p:nvSpPr>
          <p:cNvPr id="3" name="Tijdelijke aanduiding voor inhoud 2"/>
          <p:cNvSpPr>
            <a:spLocks noGrp="1"/>
          </p:cNvSpPr>
          <p:nvPr>
            <p:ph idx="1"/>
          </p:nvPr>
        </p:nvSpPr>
        <p:spPr>
          <a:xfrm>
            <a:off x="371476" y="1526645"/>
            <a:ext cx="9231086" cy="4929411"/>
          </a:xfrm>
        </p:spPr>
        <p:txBody>
          <a:bodyPr>
            <a:normAutofit/>
          </a:bodyPr>
          <a:lstStyle/>
          <a:p>
            <a:pPr marL="0" indent="0">
              <a:buNone/>
            </a:pPr>
            <a:r>
              <a:rPr lang="nl-NL" sz="2400" dirty="0"/>
              <a:t>Maak een SWOT-analyse over jou kwaliteiten en valkuilen</a:t>
            </a:r>
          </a:p>
        </p:txBody>
      </p:sp>
    </p:spTree>
    <p:extLst>
      <p:ext uri="{BB962C8B-B14F-4D97-AF65-F5344CB8AC3E}">
        <p14:creationId xmlns:p14="http://schemas.microsoft.com/office/powerpoint/2010/main" val="265244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22496" y="541661"/>
            <a:ext cx="8860565" cy="648072"/>
          </a:xfrm>
        </p:spPr>
        <p:txBody>
          <a:bodyPr/>
          <a:lstStyle/>
          <a:p>
            <a:r>
              <a:rPr lang="nl-NL" dirty="0"/>
              <a:t>Situationeel leidinggeven</a:t>
            </a:r>
            <a:br>
              <a:rPr lang="nl-NL" dirty="0"/>
            </a:br>
            <a:endParaRPr lang="nl-NL"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2297" y="1309835"/>
            <a:ext cx="7201989" cy="5413033"/>
          </a:xfrm>
          <a:prstGeom prst="rect">
            <a:avLst/>
          </a:prstGeom>
        </p:spPr>
      </p:pic>
      <p:pic>
        <p:nvPicPr>
          <p:cNvPr id="5" name="Afbeelding 4"/>
          <p:cNvPicPr>
            <a:picLocks noChangeAspect="1"/>
          </p:cNvPicPr>
          <p:nvPr/>
        </p:nvPicPr>
        <p:blipFill>
          <a:blip r:embed="rId3"/>
          <a:stretch>
            <a:fillRect/>
          </a:stretch>
        </p:blipFill>
        <p:spPr>
          <a:xfrm>
            <a:off x="193143" y="1891132"/>
            <a:ext cx="4888309" cy="3694342"/>
          </a:xfrm>
          <a:prstGeom prst="rect">
            <a:avLst/>
          </a:prstGeom>
          <a:ln w="28575">
            <a:solidFill>
              <a:srgbClr val="CCCC00"/>
            </a:solidFill>
          </a:ln>
        </p:spPr>
      </p:pic>
    </p:spTree>
    <p:extLst>
      <p:ext uri="{BB962C8B-B14F-4D97-AF65-F5344CB8AC3E}">
        <p14:creationId xmlns:p14="http://schemas.microsoft.com/office/powerpoint/2010/main" val="1165869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Overige stijlen van leidinggeven </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0309" y="1624014"/>
            <a:ext cx="6783977" cy="5098854"/>
          </a:xfrm>
          <a:prstGeom prst="rect">
            <a:avLst/>
          </a:prstGeom>
        </p:spPr>
      </p:pic>
      <p:sp>
        <p:nvSpPr>
          <p:cNvPr id="5" name="Tekstvak 4"/>
          <p:cNvSpPr txBox="1"/>
          <p:nvPr/>
        </p:nvSpPr>
        <p:spPr>
          <a:xfrm>
            <a:off x="905691" y="1624014"/>
            <a:ext cx="5303520" cy="1938992"/>
          </a:xfrm>
          <a:prstGeom prst="rect">
            <a:avLst/>
          </a:prstGeom>
          <a:noFill/>
        </p:spPr>
        <p:txBody>
          <a:bodyPr wrap="square" rtlCol="0">
            <a:spAutoFit/>
          </a:bodyPr>
          <a:lstStyle/>
          <a:p>
            <a:r>
              <a:rPr lang="nl-NL" sz="2000" u="sng" dirty="0"/>
              <a:t>Geef voorbeelden </a:t>
            </a:r>
            <a:r>
              <a:rPr lang="nl-NL" sz="2000" dirty="0"/>
              <a:t>van de stijlen van leidinggeven;</a:t>
            </a:r>
            <a:br>
              <a:rPr lang="nl-NL" sz="2000" dirty="0"/>
            </a:br>
            <a:endParaRPr lang="nl-NL" sz="2000" dirty="0"/>
          </a:p>
          <a:p>
            <a:r>
              <a:rPr lang="nl-NL" sz="2000" dirty="0"/>
              <a:t>Stijl 2 </a:t>
            </a:r>
            <a:r>
              <a:rPr lang="nl-NL" sz="2000" dirty="0">
                <a:sym typeface="Wingdings" panose="05000000000000000000" pitchFamily="2" charset="2"/>
              </a:rPr>
              <a:t> Overtuigen door motiveren</a:t>
            </a:r>
          </a:p>
          <a:p>
            <a:r>
              <a:rPr lang="nl-NL" sz="2000" dirty="0">
                <a:sym typeface="Wingdings" panose="05000000000000000000" pitchFamily="2" charset="2"/>
              </a:rPr>
              <a:t>Stijl 3  Overleggen door coachen</a:t>
            </a:r>
          </a:p>
          <a:p>
            <a:r>
              <a:rPr lang="nl-NL" sz="2000" dirty="0">
                <a:sym typeface="Wingdings" panose="05000000000000000000" pitchFamily="2" charset="2"/>
              </a:rPr>
              <a:t>Stijl 4  Delegeren</a:t>
            </a:r>
            <a:endParaRPr lang="nl-NL" sz="2000" dirty="0"/>
          </a:p>
        </p:txBody>
      </p:sp>
    </p:spTree>
    <p:extLst>
      <p:ext uri="{BB962C8B-B14F-4D97-AF65-F5344CB8AC3E}">
        <p14:creationId xmlns:p14="http://schemas.microsoft.com/office/powerpoint/2010/main" val="111754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srcRect l="15344" t="15741" r="60718" b="18745"/>
          <a:stretch/>
        </p:blipFill>
        <p:spPr>
          <a:xfrm>
            <a:off x="2617567" y="784616"/>
            <a:ext cx="6430551" cy="5939550"/>
          </a:xfrm>
          <a:prstGeom prst="rect">
            <a:avLst/>
          </a:prstGeom>
        </p:spPr>
      </p:pic>
      <p:sp>
        <p:nvSpPr>
          <p:cNvPr id="2" name="Titel 1"/>
          <p:cNvSpPr>
            <a:spLocks noGrp="1"/>
          </p:cNvSpPr>
          <p:nvPr>
            <p:ph type="title"/>
          </p:nvPr>
        </p:nvSpPr>
        <p:spPr/>
        <p:txBody>
          <a:bodyPr/>
          <a:lstStyle/>
          <a:p>
            <a:r>
              <a:rPr lang="nl-NL" dirty="0"/>
              <a:t>‘’Aard van het beestje</a:t>
            </a:r>
          </a:p>
        </p:txBody>
      </p:sp>
      <p:sp>
        <p:nvSpPr>
          <p:cNvPr id="3" name="Tijdelijke aanduiding voor inhoud 2"/>
          <p:cNvSpPr>
            <a:spLocks noGrp="1"/>
          </p:cNvSpPr>
          <p:nvPr>
            <p:ph idx="1"/>
          </p:nvPr>
        </p:nvSpPr>
        <p:spPr>
          <a:xfrm>
            <a:off x="8893832" y="5750091"/>
            <a:ext cx="4327646" cy="660039"/>
          </a:xfrm>
        </p:spPr>
        <p:txBody>
          <a:bodyPr/>
          <a:lstStyle/>
          <a:p>
            <a:pPr marL="0" indent="0">
              <a:buNone/>
            </a:pPr>
            <a:r>
              <a:rPr lang="nl-NL" dirty="0">
                <a:hlinkClick r:id="rId3"/>
              </a:rPr>
              <a:t>Ondernemersstijl</a:t>
            </a:r>
            <a:endParaRPr lang="nl-NL" dirty="0"/>
          </a:p>
        </p:txBody>
      </p:sp>
    </p:spTree>
    <p:extLst>
      <p:ext uri="{BB962C8B-B14F-4D97-AF65-F5344CB8AC3E}">
        <p14:creationId xmlns:p14="http://schemas.microsoft.com/office/powerpoint/2010/main" val="400225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Haan </a:t>
            </a:r>
          </a:p>
        </p:txBody>
      </p:sp>
      <p:sp>
        <p:nvSpPr>
          <p:cNvPr id="3" name="Tijdelijke aanduiding voor inhoud 2"/>
          <p:cNvSpPr>
            <a:spLocks noGrp="1"/>
          </p:cNvSpPr>
          <p:nvPr>
            <p:ph idx="1"/>
          </p:nvPr>
        </p:nvSpPr>
        <p:spPr>
          <a:xfrm>
            <a:off x="1989430" y="1100801"/>
            <a:ext cx="8846773" cy="4929411"/>
          </a:xfrm>
        </p:spPr>
        <p:txBody>
          <a:bodyPr>
            <a:normAutofit/>
          </a:bodyPr>
          <a:lstStyle/>
          <a:p>
            <a:pPr marL="0" indent="0" algn="r">
              <a:buNone/>
            </a:pPr>
            <a:r>
              <a:rPr lang="nl-NL" sz="2000" i="1" dirty="0">
                <a:solidFill>
                  <a:schemeClr val="bg1">
                    <a:lumMod val="50000"/>
                  </a:schemeClr>
                </a:solidFill>
              </a:rPr>
              <a:t>Actie, de haan is overtuigd van zijn eigen gelijk, hij weet wat hij wil en laat dat ook zien! Wil voorop lopen en winnen. Heel actief, doelgericht en uitgaande van de grote lijnen. Heeft overzicht over de zaak en werkt voor de kick van de centen. Durft daarvoor grote risico’s aan te gaan. 	</a:t>
            </a:r>
          </a:p>
          <a:p>
            <a:pPr marL="0" indent="0" algn="r">
              <a:buNone/>
            </a:pPr>
            <a:endParaRPr lang="nl-NL" sz="2000" i="1" dirty="0">
              <a:solidFill>
                <a:schemeClr val="bg1">
                  <a:lumMod val="50000"/>
                </a:schemeClr>
              </a:solidFill>
            </a:endParaRPr>
          </a:p>
        </p:txBody>
      </p:sp>
      <p:pic>
        <p:nvPicPr>
          <p:cNvPr id="4" name="Afbeelding 3"/>
          <p:cNvPicPr>
            <a:picLocks noChangeAspect="1"/>
          </p:cNvPicPr>
          <p:nvPr/>
        </p:nvPicPr>
        <p:blipFill>
          <a:blip r:embed="rId2"/>
          <a:stretch>
            <a:fillRect/>
          </a:stretch>
        </p:blipFill>
        <p:spPr>
          <a:xfrm>
            <a:off x="365760" y="3341548"/>
            <a:ext cx="3247340" cy="3216663"/>
          </a:xfrm>
          <a:prstGeom prst="rect">
            <a:avLst/>
          </a:prstGeom>
          <a:ln w="57150">
            <a:solidFill>
              <a:srgbClr val="CCCC00"/>
            </a:solidFill>
          </a:ln>
        </p:spPr>
      </p:pic>
      <p:sp>
        <p:nvSpPr>
          <p:cNvPr id="6" name="Tekstvak 5"/>
          <p:cNvSpPr txBox="1"/>
          <p:nvPr/>
        </p:nvSpPr>
        <p:spPr>
          <a:xfrm>
            <a:off x="4156980" y="3255102"/>
            <a:ext cx="7799888" cy="3539430"/>
          </a:xfrm>
          <a:prstGeom prst="rect">
            <a:avLst/>
          </a:prstGeom>
          <a:noFill/>
        </p:spPr>
        <p:txBody>
          <a:bodyPr wrap="square" rtlCol="0">
            <a:spAutoFit/>
          </a:bodyPr>
          <a:lstStyle/>
          <a:p>
            <a:r>
              <a:rPr lang="nl-NL" sz="1600" i="1" dirty="0"/>
              <a:t>U heeft als werkgever vooral de eigenschappen van de Haan. Dit betekent:</a:t>
            </a:r>
          </a:p>
          <a:p>
            <a:pPr marL="285750" indent="-285750">
              <a:buFont typeface="Arial" panose="020B0604020202020204" pitchFamily="34" charset="0"/>
              <a:buChar char="•"/>
            </a:pPr>
            <a:r>
              <a:rPr lang="nl-NL" sz="1600" dirty="0"/>
              <a:t>U bent een werkgever die duidelijk aangeeft bij uw medewerkers wat u van hen verwacht op het gebied van resultaat. Dit schept veel duidelijkheid.</a:t>
            </a:r>
          </a:p>
          <a:p>
            <a:pPr marL="285750" indent="-285750">
              <a:buFont typeface="Arial" panose="020B0604020202020204" pitchFamily="34" charset="0"/>
              <a:buChar char="•"/>
            </a:pPr>
            <a:r>
              <a:rPr lang="nl-NL" sz="1600" dirty="0"/>
              <a:t>U voert uw plannen ook direct uit en medewerkers hoeven niet te wachten totdat u doet wat u heeft beloofd.</a:t>
            </a:r>
          </a:p>
          <a:p>
            <a:pPr marL="285750" indent="-285750">
              <a:buFont typeface="Arial" panose="020B0604020202020204" pitchFamily="34" charset="0"/>
              <a:buChar char="•"/>
            </a:pPr>
            <a:r>
              <a:rPr lang="nl-NL" sz="1600" dirty="0"/>
              <a:t>U moedigt aan om tot actie over te gaan.</a:t>
            </a:r>
          </a:p>
          <a:p>
            <a:pPr marL="285750" indent="-285750">
              <a:buFont typeface="Arial" panose="020B0604020202020204" pitchFamily="34" charset="0"/>
              <a:buChar char="•"/>
            </a:pPr>
            <a:endParaRPr lang="nl-NL" sz="1600" dirty="0"/>
          </a:p>
          <a:p>
            <a:r>
              <a:rPr lang="nl-NL" sz="1600" b="1" dirty="0"/>
              <a:t>Valkuilen:</a:t>
            </a:r>
          </a:p>
          <a:p>
            <a:r>
              <a:rPr lang="nl-NL" sz="1600" dirty="0"/>
              <a:t>Houd er echter rekening mee dat er medewerkers zijn die behoefte hebben aan aandacht en een goede sfeer om te komen tot resultaat. Soms gaat u ook te snel voor uw medewerkers. Dan loopt u een aantal stappen voorop met uw ideeën (en directe uitvoering). Blijf aandacht hebben voor wat uw medewerker bezighoudt. Houd oog voor de mens achter de functionaris</a:t>
            </a:r>
          </a:p>
          <a:p>
            <a:endParaRPr lang="nl-NL" sz="1600" dirty="0"/>
          </a:p>
        </p:txBody>
      </p:sp>
    </p:spTree>
    <p:extLst>
      <p:ext uri="{BB962C8B-B14F-4D97-AF65-F5344CB8AC3E}">
        <p14:creationId xmlns:p14="http://schemas.microsoft.com/office/powerpoint/2010/main" val="196256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Vlinder</a:t>
            </a:r>
          </a:p>
        </p:txBody>
      </p:sp>
      <p:sp>
        <p:nvSpPr>
          <p:cNvPr id="3" name="Tijdelijke aanduiding voor inhoud 2"/>
          <p:cNvSpPr>
            <a:spLocks noGrp="1"/>
          </p:cNvSpPr>
          <p:nvPr>
            <p:ph idx="1"/>
          </p:nvPr>
        </p:nvSpPr>
        <p:spPr>
          <a:xfrm>
            <a:off x="2149177" y="1257818"/>
            <a:ext cx="8846773" cy="4929411"/>
          </a:xfrm>
        </p:spPr>
        <p:txBody>
          <a:bodyPr>
            <a:normAutofit/>
          </a:bodyPr>
          <a:lstStyle/>
          <a:p>
            <a:pPr marL="0" indent="0" algn="r">
              <a:buNone/>
            </a:pPr>
            <a:r>
              <a:rPr lang="nl-NL" sz="2000" dirty="0">
                <a:solidFill>
                  <a:schemeClr val="bg1">
                    <a:lumMod val="50000"/>
                  </a:schemeClr>
                </a:solidFill>
              </a:rPr>
              <a:t>Veranderlijke enthousiasteling met veel ideeën. Steeds creërend en met een goed oog voor mogelijkheden. Weet altijd weer iets nieuws te ontdekken en wordt daarbij gestuurd door nieuwsgierigheid. Altijd positief en energie gevend. 	</a:t>
            </a:r>
          </a:p>
          <a:p>
            <a:pPr algn="r"/>
            <a:endParaRPr lang="nl-NL" sz="2000" dirty="0">
              <a:solidFill>
                <a:schemeClr val="bg1">
                  <a:lumMod val="50000"/>
                </a:schemeClr>
              </a:solidFill>
            </a:endParaRPr>
          </a:p>
        </p:txBody>
      </p:sp>
      <p:pic>
        <p:nvPicPr>
          <p:cNvPr id="4" name="Afbeelding 3"/>
          <p:cNvPicPr>
            <a:picLocks noChangeAspect="1"/>
          </p:cNvPicPr>
          <p:nvPr/>
        </p:nvPicPr>
        <p:blipFill>
          <a:blip r:embed="rId2"/>
          <a:stretch>
            <a:fillRect/>
          </a:stretch>
        </p:blipFill>
        <p:spPr>
          <a:xfrm>
            <a:off x="419139" y="3464033"/>
            <a:ext cx="3111454" cy="3094178"/>
          </a:xfrm>
          <a:prstGeom prst="rect">
            <a:avLst/>
          </a:prstGeom>
          <a:ln w="57150">
            <a:solidFill>
              <a:srgbClr val="CCCC00"/>
            </a:solidFill>
          </a:ln>
        </p:spPr>
      </p:pic>
      <p:sp>
        <p:nvSpPr>
          <p:cNvPr id="5" name="Tekstvak 4"/>
          <p:cNvSpPr txBox="1"/>
          <p:nvPr/>
        </p:nvSpPr>
        <p:spPr>
          <a:xfrm>
            <a:off x="3934262" y="2851398"/>
            <a:ext cx="7754416" cy="3570208"/>
          </a:xfrm>
          <a:prstGeom prst="rect">
            <a:avLst/>
          </a:prstGeom>
          <a:noFill/>
        </p:spPr>
        <p:txBody>
          <a:bodyPr wrap="square" rtlCol="0">
            <a:spAutoFit/>
          </a:bodyPr>
          <a:lstStyle/>
          <a:p>
            <a:r>
              <a:rPr lang="nl-NL" sz="1600" i="1" dirty="0"/>
              <a:t>U heeft als werkgever vooral de eigenschappen van de Vlinder. Dit betekent:</a:t>
            </a:r>
          </a:p>
          <a:p>
            <a:pPr marL="285750" indent="-285750">
              <a:buFont typeface="Arial" panose="020B0604020202020204" pitchFamily="34" charset="0"/>
              <a:buChar char="•"/>
            </a:pPr>
            <a:r>
              <a:rPr lang="nl-NL" sz="1600" dirty="0"/>
              <a:t> U bent een enthousiast werkgever en weet uw medewerkers te inspireren en vooral te motiveren.</a:t>
            </a:r>
          </a:p>
          <a:p>
            <a:pPr marL="285750" indent="-285750">
              <a:buFont typeface="Arial" panose="020B0604020202020204" pitchFamily="34" charset="0"/>
              <a:buChar char="•"/>
            </a:pPr>
            <a:r>
              <a:rPr lang="nl-NL" sz="1600" dirty="0"/>
              <a:t>U vindt altijd wel een oplossing voor de problemen van uw medewerkers en dat wordt ook gewaardeerd.</a:t>
            </a:r>
          </a:p>
          <a:p>
            <a:pPr marL="285750" indent="-285750">
              <a:buFont typeface="Arial" panose="020B0604020202020204" pitchFamily="34" charset="0"/>
              <a:buChar char="•"/>
            </a:pPr>
            <a:r>
              <a:rPr lang="nl-NL" sz="1600" dirty="0"/>
              <a:t>Waarschijnlijk kun u niet behaalde resultaten en doelen goed relativeren in uw bedrijf.</a:t>
            </a:r>
          </a:p>
          <a:p>
            <a:pPr marL="285750" indent="-285750">
              <a:buFont typeface="Arial" panose="020B0604020202020204" pitchFamily="34" charset="0"/>
              <a:buChar char="•"/>
            </a:pPr>
            <a:endParaRPr lang="nl-NL" sz="1600" dirty="0"/>
          </a:p>
          <a:p>
            <a:r>
              <a:rPr lang="nl-NL" sz="1600" b="1" dirty="0"/>
              <a:t>Valkuilen:</a:t>
            </a:r>
            <a:br>
              <a:rPr lang="nl-NL" sz="1600" dirty="0"/>
            </a:br>
            <a:r>
              <a:rPr lang="nl-NL" sz="1600" dirty="0"/>
              <a:t>Houd er echter rekening mee dat het voor sommige medewerkers waardevol is om structuur te hebben en feitelijk te weten waar ze aan toe zijn. Het ontbreekt voor hen soms aan duidelijkheid wat ze moeten doen of wat er van hen wordt verwacht. Ook het nauwkeurig nakomen van afspraken is waarschijnlijk niet uw sterkste kant en kan leiden tot irritaties bij uw medewerkers.</a:t>
            </a:r>
          </a:p>
          <a:p>
            <a:endParaRPr lang="nl-NL" sz="1600" dirty="0"/>
          </a:p>
        </p:txBody>
      </p:sp>
    </p:spTree>
    <p:extLst>
      <p:ext uri="{BB962C8B-B14F-4D97-AF65-F5344CB8AC3E}">
        <p14:creationId xmlns:p14="http://schemas.microsoft.com/office/powerpoint/2010/main" val="226412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Bij </a:t>
            </a:r>
          </a:p>
        </p:txBody>
      </p:sp>
      <p:sp>
        <p:nvSpPr>
          <p:cNvPr id="3" name="Tijdelijke aanduiding voor inhoud 2"/>
          <p:cNvSpPr>
            <a:spLocks noGrp="1"/>
          </p:cNvSpPr>
          <p:nvPr>
            <p:ph idx="1"/>
          </p:nvPr>
        </p:nvSpPr>
        <p:spPr>
          <a:xfrm>
            <a:off x="460500" y="980727"/>
            <a:ext cx="10192139" cy="4929411"/>
          </a:xfrm>
        </p:spPr>
        <p:txBody>
          <a:bodyPr>
            <a:normAutofit/>
          </a:bodyPr>
          <a:lstStyle/>
          <a:p>
            <a:pPr marL="0" indent="0" algn="r">
              <a:buNone/>
            </a:pPr>
            <a:r>
              <a:rPr lang="nl-NL" sz="2000" dirty="0">
                <a:solidFill>
                  <a:schemeClr val="bg1">
                    <a:lumMod val="50000"/>
                  </a:schemeClr>
                </a:solidFill>
              </a:rPr>
              <a:t>Een vlijtige, harde werker, die alles goed wil doen. Gaat voor kwaliteit en gezelligheid, is loyaal, bescheiden en sterk betrokken bij de eigen onderneming. Is overtuigd, dat er meer is in het leven dan geld verdienen. Een bij heeft het niet eens over geld. Hij is er van overtuigd dat wie goed doet, goed ontmoet. 	</a:t>
            </a:r>
          </a:p>
          <a:p>
            <a:pPr marL="0" indent="0">
              <a:buNone/>
            </a:pPr>
            <a:endParaRPr lang="nl-NL" sz="2000" dirty="0">
              <a:solidFill>
                <a:schemeClr val="bg1">
                  <a:lumMod val="50000"/>
                </a:schemeClr>
              </a:solidFill>
            </a:endParaRPr>
          </a:p>
        </p:txBody>
      </p:sp>
      <p:pic>
        <p:nvPicPr>
          <p:cNvPr id="4" name="Afbeelding 3"/>
          <p:cNvPicPr>
            <a:picLocks noChangeAspect="1"/>
          </p:cNvPicPr>
          <p:nvPr/>
        </p:nvPicPr>
        <p:blipFill>
          <a:blip r:embed="rId2"/>
          <a:stretch>
            <a:fillRect/>
          </a:stretch>
        </p:blipFill>
        <p:spPr>
          <a:xfrm>
            <a:off x="241302" y="3445433"/>
            <a:ext cx="3205427" cy="3172923"/>
          </a:xfrm>
          <a:prstGeom prst="rect">
            <a:avLst/>
          </a:prstGeom>
          <a:ln w="57150">
            <a:solidFill>
              <a:srgbClr val="CCCC00"/>
            </a:solidFill>
          </a:ln>
        </p:spPr>
      </p:pic>
      <p:sp>
        <p:nvSpPr>
          <p:cNvPr id="6" name="Tekstvak 5"/>
          <p:cNvSpPr txBox="1"/>
          <p:nvPr/>
        </p:nvSpPr>
        <p:spPr>
          <a:xfrm>
            <a:off x="3619862" y="2371039"/>
            <a:ext cx="7868707" cy="4247317"/>
          </a:xfrm>
          <a:prstGeom prst="rect">
            <a:avLst/>
          </a:prstGeom>
          <a:noFill/>
        </p:spPr>
        <p:txBody>
          <a:bodyPr wrap="square" rtlCol="0">
            <a:spAutoFit/>
          </a:bodyPr>
          <a:lstStyle/>
          <a:p>
            <a:r>
              <a:rPr lang="nl-NL" sz="1600" i="1" dirty="0"/>
              <a:t>U heeft als werkgever vooral de eigenschappen van de Bij. Dit betekent:</a:t>
            </a:r>
          </a:p>
          <a:p>
            <a:pPr marL="285750" indent="-285750">
              <a:buFont typeface="Arial" panose="020B0604020202020204" pitchFamily="34" charset="0"/>
              <a:buChar char="•"/>
            </a:pPr>
            <a:r>
              <a:rPr lang="nl-NL" sz="1600" dirty="0"/>
              <a:t>U bent een werkgever met oog voor de behoeftes van uw medewerkers.</a:t>
            </a:r>
          </a:p>
          <a:p>
            <a:pPr marL="285750" indent="-285750">
              <a:buFont typeface="Arial" panose="020B0604020202020204" pitchFamily="34" charset="0"/>
              <a:buChar char="•"/>
            </a:pPr>
            <a:r>
              <a:rPr lang="nl-NL" sz="1600" dirty="0"/>
              <a:t>U geeft medewerkers regelmatig complimenten en zorgt dat ze zich goed voelen zodat ze hun werk goed kunnen doen. U zult waarschijnlijk met trots over uw medewerkers praten en dat wordt door hen gewaardeerd.</a:t>
            </a:r>
          </a:p>
          <a:p>
            <a:pPr marL="285750" indent="-285750">
              <a:buFont typeface="Arial" panose="020B0604020202020204" pitchFamily="34" charset="0"/>
              <a:buChar char="•"/>
            </a:pPr>
            <a:r>
              <a:rPr lang="nl-NL" sz="1600" dirty="0"/>
              <a:t>U heeft de voorkeur om samen met uw mensen het werk te doen en zult de voorkeur geven om tussen uw mensen te staan in plaats van erboven.</a:t>
            </a:r>
          </a:p>
          <a:p>
            <a:endParaRPr lang="nl-NL" sz="1600" dirty="0"/>
          </a:p>
          <a:p>
            <a:r>
              <a:rPr lang="nl-NL" sz="1600" b="1" dirty="0"/>
              <a:t>Valkuilen:</a:t>
            </a:r>
          </a:p>
          <a:p>
            <a:r>
              <a:rPr lang="nl-NL" sz="1600" dirty="0"/>
              <a:t>Echter, soms is het voor het bedrijfsresultaat en de toekomst van het bedrijf essentieel dat er duidelijke doelen worden gesteld en dat hier de leiding in genomen wordt. Dit kan ten koste gaan van het goede gevoel van individuele medewerkers en zal soms de harmonie in het team kunnen verstoren. Zolang u helder en duidelijk blijft communiceren met u medewerkers waar u met het bedrijf naar toe wilt en wat het gezamenlijk resultaat is wat u wilt behalen, geeft u de medewerkers de ruimte en verantwoordelijkheid om hier naar te handelen en zodoende hun bijdrage te leveren.</a:t>
            </a:r>
          </a:p>
          <a:p>
            <a:endParaRPr lang="nl-NL" sz="1400" dirty="0"/>
          </a:p>
        </p:txBody>
      </p:sp>
    </p:spTree>
    <p:extLst>
      <p:ext uri="{BB962C8B-B14F-4D97-AF65-F5344CB8AC3E}">
        <p14:creationId xmlns:p14="http://schemas.microsoft.com/office/powerpoint/2010/main" val="2718329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Uil</a:t>
            </a:r>
          </a:p>
        </p:txBody>
      </p:sp>
      <p:sp>
        <p:nvSpPr>
          <p:cNvPr id="3" name="Tijdelijke aanduiding voor inhoud 2"/>
          <p:cNvSpPr>
            <a:spLocks noGrp="1"/>
          </p:cNvSpPr>
          <p:nvPr>
            <p:ph idx="1"/>
          </p:nvPr>
        </p:nvSpPr>
        <p:spPr>
          <a:xfrm>
            <a:off x="1632733" y="548497"/>
            <a:ext cx="8846773" cy="4929411"/>
          </a:xfrm>
        </p:spPr>
        <p:txBody>
          <a:bodyPr>
            <a:normAutofit/>
          </a:bodyPr>
          <a:lstStyle/>
          <a:p>
            <a:pPr marL="0" indent="0" algn="r">
              <a:buNone/>
            </a:pPr>
            <a:r>
              <a:rPr lang="nl-NL" sz="2000" dirty="0">
                <a:solidFill>
                  <a:schemeClr val="bg1">
                    <a:lumMod val="50000"/>
                  </a:schemeClr>
                </a:solidFill>
              </a:rPr>
              <a:t>Een analist, die uitgaat van de feiten. Brengt structuur aan en stuurt de onderneming op cijfers en resultaten. Hecht groot belang aan objectieve kennis en gaat voor zowel inhoud als onderbouwing. Vergelijkt graag de cijfers met anderen. Hij is er van overtuigd dat u resultaat boekt met inzicht en overzicht. 	</a:t>
            </a:r>
          </a:p>
          <a:p>
            <a:pPr marL="0" indent="0" algn="r">
              <a:buNone/>
            </a:pPr>
            <a:endParaRPr lang="nl-NL" sz="1800" dirty="0">
              <a:solidFill>
                <a:schemeClr val="bg1">
                  <a:lumMod val="50000"/>
                </a:schemeClr>
              </a:solidFill>
            </a:endParaRPr>
          </a:p>
        </p:txBody>
      </p:sp>
      <p:pic>
        <p:nvPicPr>
          <p:cNvPr id="4" name="Afbeelding 3"/>
          <p:cNvPicPr>
            <a:picLocks noChangeAspect="1"/>
          </p:cNvPicPr>
          <p:nvPr/>
        </p:nvPicPr>
        <p:blipFill>
          <a:blip r:embed="rId2"/>
          <a:stretch>
            <a:fillRect/>
          </a:stretch>
        </p:blipFill>
        <p:spPr>
          <a:xfrm>
            <a:off x="327529" y="3661458"/>
            <a:ext cx="2949216" cy="2941594"/>
          </a:xfrm>
          <a:prstGeom prst="rect">
            <a:avLst/>
          </a:prstGeom>
          <a:ln w="57150">
            <a:solidFill>
              <a:srgbClr val="CCCC00"/>
            </a:solidFill>
          </a:ln>
        </p:spPr>
      </p:pic>
      <p:sp>
        <p:nvSpPr>
          <p:cNvPr id="5" name="Tekstvak 4"/>
          <p:cNvSpPr txBox="1"/>
          <p:nvPr/>
        </p:nvSpPr>
        <p:spPr>
          <a:xfrm>
            <a:off x="3425866" y="2283043"/>
            <a:ext cx="8438605" cy="4278094"/>
          </a:xfrm>
          <a:prstGeom prst="rect">
            <a:avLst/>
          </a:prstGeom>
          <a:noFill/>
        </p:spPr>
        <p:txBody>
          <a:bodyPr wrap="square" rtlCol="0">
            <a:spAutoFit/>
          </a:bodyPr>
          <a:lstStyle/>
          <a:p>
            <a:r>
              <a:rPr lang="nl-NL" sz="1600" dirty="0"/>
              <a:t>U heeft als werkgever vooral de eigenschappen van de Uil. Dit betekent:</a:t>
            </a:r>
          </a:p>
          <a:p>
            <a:pPr marL="285750" indent="-285750">
              <a:buFont typeface="Arial" panose="020B0604020202020204" pitchFamily="34" charset="0"/>
              <a:buChar char="•"/>
            </a:pPr>
            <a:r>
              <a:rPr lang="nl-NL" sz="1600" dirty="0"/>
              <a:t>U bent een werkgever die zich altijd aan de afspraken houdt. De salarissen van uw medewerkers worden uiteraard op tijd betaald.</a:t>
            </a:r>
          </a:p>
          <a:p>
            <a:pPr marL="285750" indent="-285750">
              <a:buFont typeface="Arial" panose="020B0604020202020204" pitchFamily="34" charset="0"/>
              <a:buChar char="•"/>
            </a:pPr>
            <a:r>
              <a:rPr lang="nl-NL" sz="1600" dirty="0"/>
              <a:t>Uw bedrijfsprocessen zijn efficiënt ingericht. Er wordt geen energie verspild en dat waarderen uw medewerkers in hoge mate.</a:t>
            </a:r>
          </a:p>
          <a:p>
            <a:pPr marL="285750" indent="-285750">
              <a:buFont typeface="Arial" panose="020B0604020202020204" pitchFamily="34" charset="0"/>
              <a:buChar char="•"/>
            </a:pPr>
            <a:r>
              <a:rPr lang="nl-NL" sz="1600" dirty="0"/>
              <a:t>Afspraak is afspraak bij u en dat schept veel duidelijkheid in het bedrijf. Uw medewerkers kunnen er op rekenen dat er planmatig en gestructureerd gewerkt wordt op uw bedrijf.</a:t>
            </a:r>
            <a:br>
              <a:rPr lang="nl-NL" sz="1600" dirty="0"/>
            </a:br>
            <a:endParaRPr lang="nl-NL" sz="1600" dirty="0"/>
          </a:p>
          <a:p>
            <a:r>
              <a:rPr lang="nl-NL" sz="1600" b="1" dirty="0"/>
              <a:t>Valkuilen:</a:t>
            </a:r>
          </a:p>
          <a:p>
            <a:r>
              <a:rPr lang="nl-NL" sz="1600" dirty="0"/>
              <a:t>Houd er rekening mee dat de medewerkers ook non-verbaal signalen afgeven over hoe zij het werk en de manier waarop het werk georganiseerd is. De sfeer en beleving binnen en bedrijf gaan vaak over de dingen die niet gezegd worden. Sommige medewerkers zullen niet kort en bondig aangeven wat ze feitelijk wel en niet goed vinden gaan op het bedrijf. In dit kader is ook uw rol als motiverende werkgever wellicht soms wat onderbelicht. Mensen en teams hebben energie en enthousiasme nodig van een leider om in beweging te komen, dit kan wellicht voor u een uitdaging zijn.</a:t>
            </a:r>
          </a:p>
          <a:p>
            <a:endParaRPr lang="nl-NL" sz="1600" dirty="0"/>
          </a:p>
        </p:txBody>
      </p:sp>
    </p:spTree>
    <p:extLst>
      <p:ext uri="{BB962C8B-B14F-4D97-AF65-F5344CB8AC3E}">
        <p14:creationId xmlns:p14="http://schemas.microsoft.com/office/powerpoint/2010/main" val="259660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Plan van toetsing en afsluiting</a:t>
            </a:r>
          </a:p>
        </p:txBody>
      </p:sp>
      <p:sp>
        <p:nvSpPr>
          <p:cNvPr id="3" name="Tijdelijke aanduiding voor inhoud 2"/>
          <p:cNvSpPr>
            <a:spLocks noGrp="1"/>
          </p:cNvSpPr>
          <p:nvPr>
            <p:ph idx="1"/>
          </p:nvPr>
        </p:nvSpPr>
        <p:spPr>
          <a:xfrm>
            <a:off x="1196075" y="1504662"/>
            <a:ext cx="8846773" cy="4929411"/>
          </a:xfrm>
        </p:spPr>
        <p:txBody>
          <a:bodyPr>
            <a:normAutofit/>
          </a:bodyPr>
          <a:lstStyle/>
          <a:p>
            <a:pPr marL="0" indent="0">
              <a:buNone/>
            </a:pPr>
            <a:r>
              <a:rPr lang="nl-NL" sz="3600" i="1" dirty="0"/>
              <a:t>Opdracht </a:t>
            </a:r>
          </a:p>
          <a:p>
            <a:pPr marL="0" indent="0">
              <a:buNone/>
            </a:pPr>
            <a:r>
              <a:rPr lang="nl-NL" sz="3600" i="1" dirty="0">
                <a:solidFill>
                  <a:schemeClr val="bg1">
                    <a:lumMod val="50000"/>
                  </a:schemeClr>
                </a:solidFill>
              </a:rPr>
              <a:t> 	</a:t>
            </a:r>
            <a:r>
              <a:rPr lang="nl-NL" i="1" dirty="0">
                <a:solidFill>
                  <a:schemeClr val="bg1">
                    <a:lumMod val="50000"/>
                  </a:schemeClr>
                </a:solidFill>
              </a:rPr>
              <a:t>1. Wie ben jij als ondernemer</a:t>
            </a:r>
          </a:p>
          <a:p>
            <a:pPr marL="0" indent="0">
              <a:buNone/>
            </a:pPr>
            <a:r>
              <a:rPr lang="nl-NL" i="1" dirty="0">
                <a:solidFill>
                  <a:schemeClr val="bg1">
                    <a:lumMod val="50000"/>
                  </a:schemeClr>
                </a:solidFill>
              </a:rPr>
              <a:t>		2. Kwaliteiten en valkuilen.</a:t>
            </a:r>
          </a:p>
          <a:p>
            <a:pPr marL="0" indent="0">
              <a:buNone/>
            </a:pPr>
            <a:r>
              <a:rPr lang="nl-NL" i="1" dirty="0">
                <a:solidFill>
                  <a:schemeClr val="bg1">
                    <a:lumMod val="50000"/>
                  </a:schemeClr>
                </a:solidFill>
              </a:rPr>
              <a:t>			3. Aansturen van personeel.</a:t>
            </a:r>
          </a:p>
        </p:txBody>
      </p:sp>
      <p:cxnSp>
        <p:nvCxnSpPr>
          <p:cNvPr id="5" name="Rechte verbindingslijn met pijl 4"/>
          <p:cNvCxnSpPr/>
          <p:nvPr/>
        </p:nvCxnSpPr>
        <p:spPr>
          <a:xfrm flipV="1">
            <a:off x="1315617" y="2174033"/>
            <a:ext cx="7557795" cy="37324"/>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53698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42A207-48E5-32A1-EA63-F214D3E4B6C7}"/>
              </a:ext>
            </a:extLst>
          </p:cNvPr>
          <p:cNvSpPr>
            <a:spLocks noGrp="1"/>
          </p:cNvSpPr>
          <p:nvPr>
            <p:ph type="title"/>
          </p:nvPr>
        </p:nvSpPr>
        <p:spPr/>
        <p:txBody>
          <a:bodyPr/>
          <a:lstStyle/>
          <a:p>
            <a:endParaRPr lang="nl-NL"/>
          </a:p>
        </p:txBody>
      </p:sp>
      <p:pic>
        <p:nvPicPr>
          <p:cNvPr id="1026" name="Picture 2" descr="2. Wat wil de koe? | Familiekuddes">
            <a:extLst>
              <a:ext uri="{FF2B5EF4-FFF2-40B4-BE49-F238E27FC236}">
                <a16:creationId xmlns:a16="http://schemas.microsoft.com/office/drawing/2014/main" id="{9B957BBF-85C8-95FA-6CBE-F6BE53E95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043" y="1643784"/>
            <a:ext cx="8033914" cy="3390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ongvee | Melkveehouderij de Jong">
            <a:extLst>
              <a:ext uri="{FF2B5EF4-FFF2-40B4-BE49-F238E27FC236}">
                <a16:creationId xmlns:a16="http://schemas.microsoft.com/office/drawing/2014/main" id="{FAAF20D2-F6ED-DA2F-ABCE-826604AC3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89575223-D5B1-E73C-D38D-67869B0882D6}"/>
              </a:ext>
            </a:extLst>
          </p:cNvPr>
          <p:cNvPicPr>
            <a:picLocks noChangeAspect="1"/>
          </p:cNvPicPr>
          <p:nvPr/>
        </p:nvPicPr>
        <p:blipFill>
          <a:blip r:embed="rId4"/>
          <a:stretch>
            <a:fillRect/>
          </a:stretch>
        </p:blipFill>
        <p:spPr>
          <a:xfrm>
            <a:off x="381000" y="428625"/>
            <a:ext cx="11430000" cy="6000750"/>
          </a:xfrm>
          <a:prstGeom prst="rect">
            <a:avLst/>
          </a:prstGeom>
        </p:spPr>
      </p:pic>
      <p:pic>
        <p:nvPicPr>
          <p:cNvPr id="1030" name="Picture 6" descr="Gedrag | Varkentjesss">
            <a:extLst>
              <a:ext uri="{FF2B5EF4-FFF2-40B4-BE49-F238E27FC236}">
                <a16:creationId xmlns:a16="http://schemas.microsoft.com/office/drawing/2014/main" id="{AE0A4BF3-5A98-E9FC-C98E-E9DBE32235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1838" y="1676400"/>
            <a:ext cx="5648325"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57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DC699-F3C7-48A5-CCAA-2A3BF1FBC2BF}"/>
              </a:ext>
            </a:extLst>
          </p:cNvPr>
          <p:cNvSpPr>
            <a:spLocks noGrp="1"/>
          </p:cNvSpPr>
          <p:nvPr>
            <p:ph type="title"/>
          </p:nvPr>
        </p:nvSpPr>
        <p:spPr/>
        <p:txBody>
          <a:bodyPr/>
          <a:lstStyle/>
          <a:p>
            <a:endParaRPr lang="nl-NL"/>
          </a:p>
        </p:txBody>
      </p:sp>
      <p:pic>
        <p:nvPicPr>
          <p:cNvPr id="2050" name="Picture 2" descr="Hoe van de angst voor nieuwe CRM-software af te raken">
            <a:extLst>
              <a:ext uri="{FF2B5EF4-FFF2-40B4-BE49-F238E27FC236}">
                <a16:creationId xmlns:a16="http://schemas.microsoft.com/office/drawing/2014/main" id="{453F5941-5F86-67AC-46A6-9C15731AB2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4" y="685800"/>
            <a:ext cx="10923695" cy="5000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oe van de angst voor nieuwe CRM-software af te raken">
            <a:extLst>
              <a:ext uri="{FF2B5EF4-FFF2-40B4-BE49-F238E27FC236}">
                <a16:creationId xmlns:a16="http://schemas.microsoft.com/office/drawing/2014/main" id="{760B15BC-304A-B018-3CD3-76D8447243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524" r="79596"/>
          <a:stretch/>
        </p:blipFill>
        <p:spPr bwMode="auto">
          <a:xfrm>
            <a:off x="885824" y="2562225"/>
            <a:ext cx="2228851" cy="3124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jn kind wordt boos als iets niet lukt - Apetrotse Kinderen |  Kindercoaching &amp; Training">
            <a:extLst>
              <a:ext uri="{FF2B5EF4-FFF2-40B4-BE49-F238E27FC236}">
                <a16:creationId xmlns:a16="http://schemas.microsoft.com/office/drawing/2014/main" id="{80A5B1CC-53AF-A5C7-A33D-39EFDB8CA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013" y="267647"/>
            <a:ext cx="9211973" cy="61470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ijn kind wordt boos als iets niet lukt - Apetrotse Kinderen |  Kindercoaching &amp; Training">
            <a:extLst>
              <a:ext uri="{FF2B5EF4-FFF2-40B4-BE49-F238E27FC236}">
                <a16:creationId xmlns:a16="http://schemas.microsoft.com/office/drawing/2014/main" id="{CF78958A-3C0A-BB00-FFF3-24D23D8AE2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931" b="36362"/>
          <a:stretch/>
        </p:blipFill>
        <p:spPr bwMode="auto">
          <a:xfrm>
            <a:off x="5444836" y="267647"/>
            <a:ext cx="5257150" cy="3911808"/>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C3A7CC13-0312-0386-2E16-F0B6C1E64D96}"/>
              </a:ext>
            </a:extLst>
          </p:cNvPr>
          <p:cNvPicPr>
            <a:picLocks noChangeAspect="1"/>
          </p:cNvPicPr>
          <p:nvPr/>
        </p:nvPicPr>
        <p:blipFill>
          <a:blip r:embed="rId4"/>
          <a:stretch>
            <a:fillRect/>
          </a:stretch>
        </p:blipFill>
        <p:spPr>
          <a:xfrm>
            <a:off x="1333500" y="252412"/>
            <a:ext cx="9525000" cy="6353175"/>
          </a:xfrm>
          <a:prstGeom prst="rect">
            <a:avLst/>
          </a:prstGeom>
        </p:spPr>
      </p:pic>
      <p:pic>
        <p:nvPicPr>
          <p:cNvPr id="2056" name="Picture 8" descr="Festivals virusbestendig maken is niet simpel: 'Maar we gaan het doen' -  Omroep Brabant">
            <a:extLst>
              <a:ext uri="{FF2B5EF4-FFF2-40B4-BE49-F238E27FC236}">
                <a16:creationId xmlns:a16="http://schemas.microsoft.com/office/drawing/2014/main" id="{8CB3C5F7-27E1-6A3E-F998-42FD362928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282" y="477773"/>
            <a:ext cx="10180894" cy="5726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0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5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596"/>
            <a:ext cx="12192000" cy="6400800"/>
          </a:xfrm>
          <a:prstGeom prst="rect">
            <a:avLst/>
          </a:prstGeom>
        </p:spPr>
      </p:pic>
      <p:sp>
        <p:nvSpPr>
          <p:cNvPr id="3" name="Tekstvak 2"/>
          <p:cNvSpPr txBox="1"/>
          <p:nvPr/>
        </p:nvSpPr>
        <p:spPr>
          <a:xfrm>
            <a:off x="7175241" y="3275047"/>
            <a:ext cx="3489649" cy="1477328"/>
          </a:xfrm>
          <a:prstGeom prst="rect">
            <a:avLst/>
          </a:prstGeom>
          <a:noFill/>
        </p:spPr>
        <p:txBody>
          <a:bodyPr wrap="square" rtlCol="0">
            <a:spAutoFit/>
          </a:bodyPr>
          <a:lstStyle/>
          <a:p>
            <a:pPr algn="r"/>
            <a:r>
              <a:rPr lang="nl-NL" sz="2400" i="1" dirty="0">
                <a:solidFill>
                  <a:schemeClr val="bg1"/>
                </a:solidFill>
              </a:rPr>
              <a:t>Wat vind je?</a:t>
            </a:r>
          </a:p>
          <a:p>
            <a:pPr algn="r"/>
            <a:r>
              <a:rPr lang="nl-NL" sz="2400" i="1" dirty="0">
                <a:solidFill>
                  <a:schemeClr val="bg1"/>
                </a:solidFill>
              </a:rPr>
              <a:t>(</a:t>
            </a:r>
            <a:r>
              <a:rPr lang="nl-NL" i="1" dirty="0">
                <a:solidFill>
                  <a:schemeClr val="bg1"/>
                </a:solidFill>
              </a:rPr>
              <a:t>Normen en overtuigingen)</a:t>
            </a:r>
            <a:br>
              <a:rPr lang="nl-NL" i="1" dirty="0">
                <a:solidFill>
                  <a:schemeClr val="bg1"/>
                </a:solidFill>
              </a:rPr>
            </a:br>
            <a:r>
              <a:rPr lang="nl-NL" sz="2400" i="1" dirty="0">
                <a:solidFill>
                  <a:schemeClr val="bg1"/>
                </a:solidFill>
              </a:rPr>
              <a:t>Wat wil je?</a:t>
            </a:r>
            <a:br>
              <a:rPr lang="nl-NL" sz="2400" i="1" dirty="0">
                <a:solidFill>
                  <a:schemeClr val="bg1"/>
                </a:solidFill>
              </a:rPr>
            </a:br>
            <a:r>
              <a:rPr lang="nl-NL" i="1" dirty="0">
                <a:solidFill>
                  <a:schemeClr val="bg1"/>
                </a:solidFill>
              </a:rPr>
              <a:t>(Waarden en karakter)</a:t>
            </a:r>
          </a:p>
        </p:txBody>
      </p:sp>
      <p:sp>
        <p:nvSpPr>
          <p:cNvPr id="4" name="Tekstvak 3"/>
          <p:cNvSpPr txBox="1"/>
          <p:nvPr/>
        </p:nvSpPr>
        <p:spPr>
          <a:xfrm>
            <a:off x="1253412" y="2803563"/>
            <a:ext cx="3934408" cy="738664"/>
          </a:xfrm>
          <a:prstGeom prst="rect">
            <a:avLst/>
          </a:prstGeom>
          <a:noFill/>
        </p:spPr>
        <p:txBody>
          <a:bodyPr wrap="square" rtlCol="0">
            <a:spAutoFit/>
          </a:bodyPr>
          <a:lstStyle/>
          <a:p>
            <a:r>
              <a:rPr lang="nl-NL" sz="2400" i="1" dirty="0">
                <a:solidFill>
                  <a:schemeClr val="accent5">
                    <a:lumMod val="50000"/>
                  </a:schemeClr>
                </a:solidFill>
              </a:rPr>
              <a:t>Wat doe je?</a:t>
            </a:r>
          </a:p>
          <a:p>
            <a:r>
              <a:rPr lang="nl-NL" i="1" dirty="0">
                <a:solidFill>
                  <a:schemeClr val="accent5">
                    <a:lumMod val="50000"/>
                  </a:schemeClr>
                </a:solidFill>
              </a:rPr>
              <a:t>(Gedrag, kennis en vaardigheden)</a:t>
            </a:r>
          </a:p>
        </p:txBody>
      </p:sp>
    </p:spTree>
    <p:extLst>
      <p:ext uri="{BB962C8B-B14F-4D97-AF65-F5344CB8AC3E}">
        <p14:creationId xmlns:p14="http://schemas.microsoft.com/office/powerpoint/2010/main" val="219282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252379" y="2260263"/>
            <a:ext cx="10363200" cy="1470025"/>
          </a:xfrm>
        </p:spPr>
        <p:txBody>
          <a:bodyPr>
            <a:normAutofit/>
          </a:bodyPr>
          <a:lstStyle/>
          <a:p>
            <a:r>
              <a:rPr lang="nl-NL" sz="4400" dirty="0"/>
              <a:t>Hoe goed ken jij jezelf?!</a:t>
            </a:r>
          </a:p>
        </p:txBody>
      </p:sp>
      <p:sp>
        <p:nvSpPr>
          <p:cNvPr id="3" name="Ondertitel 2"/>
          <p:cNvSpPr>
            <a:spLocks noGrp="1"/>
          </p:cNvSpPr>
          <p:nvPr>
            <p:ph type="subTitle" idx="1"/>
          </p:nvPr>
        </p:nvSpPr>
        <p:spPr>
          <a:xfrm>
            <a:off x="3013787" y="3118058"/>
            <a:ext cx="8534400" cy="1752600"/>
          </a:xfrm>
        </p:spPr>
        <p:txBody>
          <a:bodyPr/>
          <a:lstStyle/>
          <a:p>
            <a:pPr algn="r"/>
            <a:r>
              <a:rPr lang="nl-NL" dirty="0"/>
              <a:t>IBS Ondernemen van een agrarisch bedrijf</a:t>
            </a:r>
            <a:br>
              <a:rPr lang="nl-NL" dirty="0"/>
            </a:br>
            <a:endParaRPr lang="nl-NL" dirty="0"/>
          </a:p>
        </p:txBody>
      </p:sp>
      <p:pic>
        <p:nvPicPr>
          <p:cNvPr id="5" name="Afbeelding 4"/>
          <p:cNvPicPr>
            <a:picLocks noChangeAspect="1"/>
          </p:cNvPicPr>
          <p:nvPr/>
        </p:nvPicPr>
        <p:blipFill>
          <a:blip r:embed="rId2"/>
          <a:stretch>
            <a:fillRect/>
          </a:stretch>
        </p:blipFill>
        <p:spPr>
          <a:xfrm>
            <a:off x="971089" y="1192395"/>
            <a:ext cx="3700428" cy="5226855"/>
          </a:xfrm>
          <a:prstGeom prst="rect">
            <a:avLst/>
          </a:prstGeom>
        </p:spPr>
      </p:pic>
    </p:spTree>
    <p:extLst>
      <p:ext uri="{BB962C8B-B14F-4D97-AF65-F5344CB8AC3E}">
        <p14:creationId xmlns:p14="http://schemas.microsoft.com/office/powerpoint/2010/main" val="1980487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Ondernemersstijlen</a:t>
            </a:r>
          </a:p>
        </p:txBody>
      </p:sp>
      <p:pic>
        <p:nvPicPr>
          <p:cNvPr id="4" name="Afbeelding 3"/>
          <p:cNvPicPr>
            <a:picLocks noChangeAspect="1"/>
          </p:cNvPicPr>
          <p:nvPr/>
        </p:nvPicPr>
        <p:blipFill>
          <a:blip r:embed="rId2"/>
          <a:stretch>
            <a:fillRect/>
          </a:stretch>
        </p:blipFill>
        <p:spPr>
          <a:xfrm>
            <a:off x="444947" y="1172941"/>
            <a:ext cx="11588621" cy="5887033"/>
          </a:xfrm>
          <a:prstGeom prst="rect">
            <a:avLst/>
          </a:prstGeom>
        </p:spPr>
      </p:pic>
    </p:spTree>
    <p:extLst>
      <p:ext uri="{BB962C8B-B14F-4D97-AF65-F5344CB8AC3E}">
        <p14:creationId xmlns:p14="http://schemas.microsoft.com/office/powerpoint/2010/main" val="3250872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70330" y="186016"/>
            <a:ext cx="11499156" cy="6468275"/>
          </a:xfrm>
          <a:prstGeom prst="rect">
            <a:avLst/>
          </a:prstGeom>
        </p:spPr>
      </p:pic>
    </p:spTree>
    <p:extLst>
      <p:ext uri="{BB962C8B-B14F-4D97-AF65-F5344CB8AC3E}">
        <p14:creationId xmlns:p14="http://schemas.microsoft.com/office/powerpoint/2010/main" val="4026285987"/>
      </p:ext>
    </p:extLst>
  </p:cSld>
  <p:clrMapOvr>
    <a:masterClrMapping/>
  </p:clrMapOvr>
</p:sld>
</file>

<file path=ppt/theme/theme1.xml><?xml version="1.0" encoding="utf-8"?>
<a:theme xmlns:a="http://schemas.openxmlformats.org/drawingml/2006/main" name="Thema1">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1" id="{88DF50EB-C74A-4B85-92D1-9DBB6B749F33}" vid="{92CC1634-FFE4-4E42-8D25-839E32EE63E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Thema1</Template>
  <TotalTime>1461</TotalTime>
  <Words>1283</Words>
  <Application>Microsoft Office PowerPoint</Application>
  <PresentationFormat>Breedbeeld</PresentationFormat>
  <Paragraphs>93</Paragraphs>
  <Slides>28</Slides>
  <Notes>1</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28</vt:i4>
      </vt:variant>
    </vt:vector>
  </HeadingPairs>
  <TitlesOfParts>
    <vt:vector size="34" baseType="lpstr">
      <vt:lpstr>Arial</vt:lpstr>
      <vt:lpstr>Arial Black</vt:lpstr>
      <vt:lpstr>Calibri</vt:lpstr>
      <vt:lpstr>Wingdings</vt:lpstr>
      <vt:lpstr>Wingdings 3</vt:lpstr>
      <vt:lpstr>Thema1</vt:lpstr>
      <vt:lpstr>Aansturen personeel</vt:lpstr>
      <vt:lpstr>Wat gaan we doen?</vt:lpstr>
      <vt:lpstr>Plan van toetsing en afsluiting</vt:lpstr>
      <vt:lpstr>PowerPoint-presentatie</vt:lpstr>
      <vt:lpstr>PowerPoint-presentatie</vt:lpstr>
      <vt:lpstr>PowerPoint-presentatie</vt:lpstr>
      <vt:lpstr>Hoe goed ken jij jezelf?!</vt:lpstr>
      <vt:lpstr>Ondernemersstijlen</vt:lpstr>
      <vt:lpstr>PowerPoint-presentatie</vt:lpstr>
      <vt:lpstr>PowerPoint-presentatie</vt:lpstr>
      <vt:lpstr> Opdracht 1.1 </vt:lpstr>
      <vt:lpstr>PowerPoint-presentatie</vt:lpstr>
      <vt:lpstr>PowerPoint-presentatie</vt:lpstr>
      <vt:lpstr>PowerPoint-presentatie</vt:lpstr>
      <vt:lpstr>De DISC-Methode</vt:lpstr>
      <vt:lpstr>PowerPoint-presentatie</vt:lpstr>
      <vt:lpstr>PowerPoint-presentatie</vt:lpstr>
      <vt:lpstr>Test ondernemer</vt:lpstr>
      <vt:lpstr> Opdracht 1.2</vt:lpstr>
      <vt:lpstr>Uitslag kleuren in de groep</vt:lpstr>
      <vt:lpstr> Opdracht 2.1</vt:lpstr>
      <vt:lpstr>Situationeel leidinggeven </vt:lpstr>
      <vt:lpstr>Overige stijlen van leidinggeven </vt:lpstr>
      <vt:lpstr>‘’Aard van het beestje</vt:lpstr>
      <vt:lpstr>De Haan </vt:lpstr>
      <vt:lpstr>De Vlinder</vt:lpstr>
      <vt:lpstr>De Bij </vt:lpstr>
      <vt:lpstr>De Uil</vt:lpstr>
    </vt:vector>
  </TitlesOfParts>
  <Company>Helicon Opleidingen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goed ken jij jezelf?!</dc:title>
  <dc:creator>Nea Wolfs</dc:creator>
  <cp:lastModifiedBy>Nea Wolfs</cp:lastModifiedBy>
  <cp:revision>52</cp:revision>
  <dcterms:created xsi:type="dcterms:W3CDTF">2018-11-12T13:18:11Z</dcterms:created>
  <dcterms:modified xsi:type="dcterms:W3CDTF">2022-12-02T08:47:58Z</dcterms:modified>
</cp:coreProperties>
</file>